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Open Sans ExtraBold" panose="020B0906030804020204" pitchFamily="34" charset="0"/>
      <p:bold r:id="rId26"/>
      <p:boldItalic r:id="rId27"/>
    </p:embeddedFont>
    <p:embeddedFont>
      <p:font typeface="Verdana" panose="020B060403050404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VxIXgdSBA1GJgAtkMVGmasBDD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a716ab73c_1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2ea716ab73c_1_2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a:t>marcelo</a:t>
            </a:r>
            <a:endParaRPr/>
          </a:p>
        </p:txBody>
      </p:sp>
      <p:sp>
        <p:nvSpPr>
          <p:cNvPr id="91" name="Google Shape;91;g2ea716ab73c_1_2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f4b472474a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f4b472474a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a:t>felipe</a:t>
            </a:r>
            <a:endParaRPr/>
          </a:p>
        </p:txBody>
      </p:sp>
      <p:sp>
        <p:nvSpPr>
          <p:cNvPr id="185" name="Google Shape;185;g2f4b472474a_1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ea716ab73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2ea716ab73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felipe</a:t>
            </a:r>
            <a:endParaRPr/>
          </a:p>
        </p:txBody>
      </p:sp>
      <p:sp>
        <p:nvSpPr>
          <p:cNvPr id="196" name="Google Shape;196;g2ea716ab73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f4b472474a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2f4b472474a_1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felipe</a:t>
            </a:r>
            <a:endParaRPr/>
          </a:p>
        </p:txBody>
      </p:sp>
      <p:sp>
        <p:nvSpPr>
          <p:cNvPr id="214" name="Google Shape;214;g2f4b472474a_1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f4b472474a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2f4b472474a_1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felipe</a:t>
            </a:r>
            <a:endParaRPr/>
          </a:p>
        </p:txBody>
      </p:sp>
      <p:sp>
        <p:nvSpPr>
          <p:cNvPr id="230" name="Google Shape;230;g2f4b472474a_1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f4b472474a_1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2f4b472474a_1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felipe</a:t>
            </a:r>
            <a:endParaRPr/>
          </a:p>
        </p:txBody>
      </p:sp>
      <p:sp>
        <p:nvSpPr>
          <p:cNvPr id="250" name="Google Shape;250;g2f4b472474a_1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f4b472474a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2f4b472474a_1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felipe</a:t>
            </a:r>
            <a:endParaRPr/>
          </a:p>
        </p:txBody>
      </p:sp>
      <p:sp>
        <p:nvSpPr>
          <p:cNvPr id="263" name="Google Shape;263;g2f4b472474a_1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f4b472474a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2f4b472474a_1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niko</a:t>
            </a:r>
            <a:endParaRPr/>
          </a:p>
        </p:txBody>
      </p:sp>
      <p:sp>
        <p:nvSpPr>
          <p:cNvPr id="273" name="Google Shape;273;g2f4b472474a_1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f4b472474a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2f4b472474a_1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niko</a:t>
            </a:r>
            <a:endParaRPr/>
          </a:p>
        </p:txBody>
      </p:sp>
      <p:sp>
        <p:nvSpPr>
          <p:cNvPr id="284" name="Google Shape;284;g2f4b472474a_1_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f4b472474a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f4b472474a_1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niko</a:t>
            </a:r>
            <a:endParaRPr/>
          </a:p>
        </p:txBody>
      </p:sp>
      <p:sp>
        <p:nvSpPr>
          <p:cNvPr id="301" name="Google Shape;301;g2f4b472474a_1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f4b472474a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2f4b472474a_1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niko</a:t>
            </a:r>
            <a:endParaRPr/>
          </a:p>
        </p:txBody>
      </p:sp>
      <p:sp>
        <p:nvSpPr>
          <p:cNvPr id="320" name="Google Shape;320;g2f4b472474a_1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f4b472474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g2f4b472474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a:t>marcelo</a:t>
            </a:r>
            <a:endParaRPr/>
          </a:p>
        </p:txBody>
      </p:sp>
      <p:sp>
        <p:nvSpPr>
          <p:cNvPr id="102" name="Google Shape;102;g2f4b472474a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f4b472474a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2f4b472474a_1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niko</a:t>
            </a:r>
            <a:endParaRPr/>
          </a:p>
        </p:txBody>
      </p:sp>
      <p:sp>
        <p:nvSpPr>
          <p:cNvPr id="338" name="Google Shape;338;g2f4b472474a_1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f4b472474a_1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2f4b472474a_1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a:t>Todos</a:t>
            </a:r>
            <a:endParaRPr/>
          </a:p>
        </p:txBody>
      </p:sp>
      <p:sp>
        <p:nvSpPr>
          <p:cNvPr id="356" name="Google Shape;356;g2f4b472474a_1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MX"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4b472474a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f4b472474a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marcelo</a:t>
            </a:r>
            <a:endParaRPr/>
          </a:p>
        </p:txBody>
      </p:sp>
      <p:sp>
        <p:nvSpPr>
          <p:cNvPr id="112" name="Google Shape;112;g2f4b472474a_1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marcelo</a:t>
            </a:r>
            <a:endParaRPr/>
          </a:p>
        </p:txBody>
      </p:sp>
      <p:sp>
        <p:nvSpPr>
          <p:cNvPr id="123" name="Google Shape;1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f4b472474a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f4b472474a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marcelo</a:t>
            </a:r>
            <a:endParaRPr/>
          </a:p>
        </p:txBody>
      </p:sp>
      <p:sp>
        <p:nvSpPr>
          <p:cNvPr id="134" name="Google Shape;134;g2f4b472474a_1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a716ab73c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marcelo</a:t>
            </a:r>
            <a:endParaRPr/>
          </a:p>
        </p:txBody>
      </p:sp>
      <p:sp>
        <p:nvSpPr>
          <p:cNvPr id="141" name="Google Shape;141;g2ea716ab73c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ea716ab73c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2ea716ab73c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marcelo</a:t>
            </a:r>
            <a:endParaRPr/>
          </a:p>
        </p:txBody>
      </p:sp>
      <p:sp>
        <p:nvSpPr>
          <p:cNvPr id="152" name="Google Shape;152;g2ea716ab73c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f70f6ad720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2f70f6ad720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marcelo</a:t>
            </a:r>
            <a:endParaRPr/>
          </a:p>
        </p:txBody>
      </p:sp>
      <p:sp>
        <p:nvSpPr>
          <p:cNvPr id="161" name="Google Shape;161;g2f70f6ad720_1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f4b472474a_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2f4b472474a_1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s-MX"/>
              <a:t>marcelo</a:t>
            </a:r>
            <a:endParaRPr/>
          </a:p>
        </p:txBody>
      </p:sp>
      <p:sp>
        <p:nvSpPr>
          <p:cNvPr id="169" name="Google Shape;169;g2f4b472474a_1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g2ea716ab73c_1_15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g2ea716ab73c_1_137"/>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58" name="Google Shape;58;g2ea716ab73c_1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g2ea716ab73c_1_14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2ea716ab73c_1_140"/>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62" name="Google Shape;62;g2ea716ab73c_1_140"/>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3" name="Google Shape;63;g2ea716ab73c_1_140"/>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64" name="Google Shape;64;g2ea716ab73c_1_14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g2ea716ab73c_1_146"/>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2400"/>
              <a:buNone/>
              <a:defRPr/>
            </a:lvl1pPr>
          </a:lstStyle>
          <a:p>
            <a:endParaRPr/>
          </a:p>
        </p:txBody>
      </p:sp>
      <p:sp>
        <p:nvSpPr>
          <p:cNvPr id="67" name="Google Shape;67;g2ea716ab73c_1_14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g2ea716ab73c_1_149"/>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70" name="Google Shape;70;g2ea716ab73c_1_149"/>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71" name="Google Shape;71;g2ea716ab73c_1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g2ea716ab73c_1_155"/>
          <p:cNvSpPr/>
          <p:nvPr/>
        </p:nvSpPr>
        <p:spPr>
          <a:xfrm>
            <a:off x="7012862" y="1619384"/>
            <a:ext cx="5179200" cy="3898800"/>
          </a:xfrm>
          <a:prstGeom prst="rect">
            <a:avLst/>
          </a:prstGeom>
          <a:solidFill>
            <a:srgbClr val="FFB71B"/>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351"/>
              <a:buFont typeface="Calibri"/>
              <a:buNone/>
            </a:pPr>
            <a:endParaRPr sz="1351" b="0" i="0" u="none" strike="noStrike" cap="none">
              <a:solidFill>
                <a:srgbClr val="FFFFFF"/>
              </a:solidFill>
              <a:latin typeface="Arial"/>
              <a:ea typeface="Arial"/>
              <a:cs typeface="Arial"/>
              <a:sym typeface="Arial"/>
            </a:endParaRPr>
          </a:p>
        </p:txBody>
      </p:sp>
      <p:pic>
        <p:nvPicPr>
          <p:cNvPr id="74" name="Google Shape;74;g2ea716ab73c_1_155"/>
          <p:cNvPicPr preferRelativeResize="0"/>
          <p:nvPr/>
        </p:nvPicPr>
        <p:blipFill rotWithShape="1">
          <a:blip r:embed="rId3">
            <a:alphaModFix/>
          </a:blip>
          <a:srcRect/>
          <a:stretch/>
        </p:blipFill>
        <p:spPr>
          <a:xfrm>
            <a:off x="9103172" y="262670"/>
            <a:ext cx="2426771" cy="1009534"/>
          </a:xfrm>
          <a:prstGeom prst="rect">
            <a:avLst/>
          </a:prstGeom>
          <a:noFill/>
          <a:ln>
            <a:noFill/>
          </a:ln>
        </p:spPr>
      </p:pic>
      <p:sp>
        <p:nvSpPr>
          <p:cNvPr id="75" name="Google Shape;75;g2ea716ab73c_1_155"/>
          <p:cNvSpPr/>
          <p:nvPr/>
        </p:nvSpPr>
        <p:spPr>
          <a:xfrm>
            <a:off x="7296921" y="2403546"/>
            <a:ext cx="318600" cy="3186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351"/>
              <a:buFont typeface="Calibri"/>
              <a:buNone/>
            </a:pPr>
            <a:endParaRPr sz="1351" b="0" i="0" u="none" strike="noStrike" cap="none">
              <a:solidFill>
                <a:srgbClr val="FFFFFF"/>
              </a:solidFill>
              <a:latin typeface="Arial"/>
              <a:ea typeface="Arial"/>
              <a:cs typeface="Arial"/>
              <a:sym typeface="Arial"/>
            </a:endParaRPr>
          </a:p>
        </p:txBody>
      </p:sp>
      <p:cxnSp>
        <p:nvCxnSpPr>
          <p:cNvPr id="76" name="Google Shape;76;g2ea716ab73c_1_155"/>
          <p:cNvCxnSpPr/>
          <p:nvPr/>
        </p:nvCxnSpPr>
        <p:spPr>
          <a:xfrm>
            <a:off x="7357728" y="3721388"/>
            <a:ext cx="4603800" cy="0"/>
          </a:xfrm>
          <a:prstGeom prst="straightConnector1">
            <a:avLst/>
          </a:prstGeom>
          <a:noFill/>
          <a:ln w="19025" cap="flat" cmpd="sng">
            <a:solidFill>
              <a:srgbClr val="FFFFFF"/>
            </a:solidFill>
            <a:prstDash val="solid"/>
            <a:miter lim="8000"/>
            <a:headEnd type="none" w="sm" len="sm"/>
            <a:tailEnd type="none" w="sm" len="sm"/>
          </a:ln>
        </p:spPr>
      </p:cxnSp>
      <p:pic>
        <p:nvPicPr>
          <p:cNvPr id="77" name="Google Shape;77;g2ea716ab73c_1_155"/>
          <p:cNvPicPr preferRelativeResize="0"/>
          <p:nvPr/>
        </p:nvPicPr>
        <p:blipFill rotWithShape="1">
          <a:blip r:embed="rId4">
            <a:alphaModFix/>
          </a:blip>
          <a:srcRect/>
          <a:stretch/>
        </p:blipFill>
        <p:spPr>
          <a:xfrm>
            <a:off x="531632" y="3092418"/>
            <a:ext cx="2254107" cy="6731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En blanco">
  <p:cSld name="2_En blanco">
    <p:spTree>
      <p:nvGrpSpPr>
        <p:cNvPr id="1" name="Shape 78"/>
        <p:cNvGrpSpPr/>
        <p:nvPr/>
      </p:nvGrpSpPr>
      <p:grpSpPr>
        <a:xfrm>
          <a:off x="0" y="0"/>
          <a:ext cx="0" cy="0"/>
          <a:chOff x="0" y="0"/>
          <a:chExt cx="0" cy="0"/>
        </a:xfrm>
      </p:grpSpPr>
      <p:grpSp>
        <p:nvGrpSpPr>
          <p:cNvPr id="79" name="Google Shape;79;g2ea716ab73c_1_173"/>
          <p:cNvGrpSpPr/>
          <p:nvPr/>
        </p:nvGrpSpPr>
        <p:grpSpPr>
          <a:xfrm>
            <a:off x="10559061" y="6273204"/>
            <a:ext cx="1405039" cy="321423"/>
            <a:chOff x="10559061" y="6273204"/>
            <a:chExt cx="1405039" cy="321423"/>
          </a:xfrm>
        </p:grpSpPr>
        <p:sp>
          <p:nvSpPr>
            <p:cNvPr id="80" name="Google Shape;80;g2ea716ab73c_1_173"/>
            <p:cNvSpPr/>
            <p:nvPr/>
          </p:nvSpPr>
          <p:spPr>
            <a:xfrm>
              <a:off x="10559061" y="6311261"/>
              <a:ext cx="870006" cy="282265"/>
            </a:xfrm>
            <a:custGeom>
              <a:avLst/>
              <a:gdLst/>
              <a:ahLst/>
              <a:cxnLst/>
              <a:rect l="l" t="t" r="r" b="b"/>
              <a:pathLst>
                <a:path w="1618615" h="525145" extrusionOk="0">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extrusionOk="0">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extrusionOk="0">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extrusionOk="0">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81" name="Google Shape;81;g2ea716ab73c_1_173"/>
            <p:cNvSpPr/>
            <p:nvPr/>
          </p:nvSpPr>
          <p:spPr>
            <a:xfrm>
              <a:off x="11487744" y="6334954"/>
              <a:ext cx="208883" cy="259397"/>
            </a:xfrm>
            <a:custGeom>
              <a:avLst/>
              <a:gdLst/>
              <a:ahLst/>
              <a:cxnLst/>
              <a:rect l="l" t="t" r="r" b="b"/>
              <a:pathLst>
                <a:path w="388619" h="482600" extrusionOk="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grpSp>
          <p:nvGrpSpPr>
            <p:cNvPr id="82" name="Google Shape;82;g2ea716ab73c_1_173"/>
            <p:cNvGrpSpPr/>
            <p:nvPr/>
          </p:nvGrpSpPr>
          <p:grpSpPr>
            <a:xfrm>
              <a:off x="11724930" y="6273204"/>
              <a:ext cx="239170" cy="321423"/>
              <a:chOff x="11724930" y="6273204"/>
              <a:chExt cx="239170" cy="321423"/>
            </a:xfrm>
          </p:grpSpPr>
          <p:sp>
            <p:nvSpPr>
              <p:cNvPr id="83" name="Google Shape;83;g2ea716ab73c_1_173"/>
              <p:cNvSpPr/>
              <p:nvPr/>
            </p:nvSpPr>
            <p:spPr>
              <a:xfrm>
                <a:off x="11724930" y="6330793"/>
                <a:ext cx="202398" cy="263834"/>
              </a:xfrm>
              <a:custGeom>
                <a:avLst/>
                <a:gdLst/>
                <a:ahLst/>
                <a:cxnLst/>
                <a:rect l="l" t="t" r="r" b="b"/>
                <a:pathLst>
                  <a:path w="376555" h="490854" extrusionOk="0">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pic>
            <p:nvPicPr>
              <p:cNvPr id="84" name="Google Shape;84;g2ea716ab73c_1_173"/>
              <p:cNvPicPr preferRelativeResize="0"/>
              <p:nvPr/>
            </p:nvPicPr>
            <p:blipFill rotWithShape="1">
              <a:blip r:embed="rId2">
                <a:alphaModFix/>
              </a:blip>
              <a:srcRect/>
              <a:stretch/>
            </p:blipFill>
            <p:spPr>
              <a:xfrm>
                <a:off x="11904024" y="6273204"/>
                <a:ext cx="60076" cy="60066"/>
              </a:xfrm>
              <a:prstGeom prst="rect">
                <a:avLst/>
              </a:prstGeom>
              <a:noFill/>
              <a:ln>
                <a:noFill/>
              </a:ln>
            </p:spPr>
          </p:pic>
        </p:grpSp>
      </p:grpSp>
      <p:sp>
        <p:nvSpPr>
          <p:cNvPr id="85" name="Google Shape;85;g2ea716ab73c_1_173"/>
          <p:cNvSpPr/>
          <p:nvPr/>
        </p:nvSpPr>
        <p:spPr>
          <a:xfrm>
            <a:off x="0" y="0"/>
            <a:ext cx="3990900" cy="6858000"/>
          </a:xfrm>
          <a:prstGeom prst="rect">
            <a:avLst/>
          </a:prstGeom>
          <a:solidFill>
            <a:srgbClr val="262626"/>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86" name="Google Shape;86;g2ea716ab73c_1_173"/>
          <p:cNvSpPr/>
          <p:nvPr/>
        </p:nvSpPr>
        <p:spPr>
          <a:xfrm>
            <a:off x="1006114" y="900876"/>
            <a:ext cx="3385200" cy="5056200"/>
          </a:xfrm>
          <a:prstGeom prst="rect">
            <a:avLst/>
          </a:prstGeom>
          <a:solidFill>
            <a:srgbClr val="FFB71B"/>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pic>
        <p:nvPicPr>
          <p:cNvPr id="87" name="Google Shape;87;g2ea716ab73c_1_173"/>
          <p:cNvPicPr preferRelativeResize="0"/>
          <p:nvPr/>
        </p:nvPicPr>
        <p:blipFill rotWithShape="1">
          <a:blip r:embed="rId3">
            <a:alphaModFix/>
          </a:blip>
          <a:srcRect/>
          <a:stretch/>
        </p:blipFill>
        <p:spPr>
          <a:xfrm rot="-5400000">
            <a:off x="-383029" y="3177363"/>
            <a:ext cx="1685255" cy="5032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15"/>
        <p:cNvGrpSpPr/>
        <p:nvPr/>
      </p:nvGrpSpPr>
      <p:grpSpPr>
        <a:xfrm>
          <a:off x="0" y="0"/>
          <a:ext cx="0" cy="0"/>
          <a:chOff x="0" y="0"/>
          <a:chExt cx="0" cy="0"/>
        </a:xfrm>
      </p:grpSpPr>
      <p:grpSp>
        <p:nvGrpSpPr>
          <p:cNvPr id="16" name="Google Shape;16;g2ea716ab73c_1_161"/>
          <p:cNvGrpSpPr/>
          <p:nvPr/>
        </p:nvGrpSpPr>
        <p:grpSpPr>
          <a:xfrm>
            <a:off x="10559061" y="6273204"/>
            <a:ext cx="1405039" cy="321423"/>
            <a:chOff x="10559061" y="6273204"/>
            <a:chExt cx="1405039" cy="321423"/>
          </a:xfrm>
        </p:grpSpPr>
        <p:sp>
          <p:nvSpPr>
            <p:cNvPr id="17" name="Google Shape;17;g2ea716ab73c_1_161"/>
            <p:cNvSpPr/>
            <p:nvPr/>
          </p:nvSpPr>
          <p:spPr>
            <a:xfrm>
              <a:off x="10559061" y="6311261"/>
              <a:ext cx="870006" cy="282265"/>
            </a:xfrm>
            <a:custGeom>
              <a:avLst/>
              <a:gdLst/>
              <a:ahLst/>
              <a:cxnLst/>
              <a:rect l="l" t="t" r="r" b="b"/>
              <a:pathLst>
                <a:path w="1618615" h="525145" extrusionOk="0">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extrusionOk="0">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extrusionOk="0">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extrusionOk="0">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8" name="Google Shape;18;g2ea716ab73c_1_161"/>
            <p:cNvSpPr/>
            <p:nvPr/>
          </p:nvSpPr>
          <p:spPr>
            <a:xfrm>
              <a:off x="11487744" y="6334954"/>
              <a:ext cx="208883" cy="259397"/>
            </a:xfrm>
            <a:custGeom>
              <a:avLst/>
              <a:gdLst/>
              <a:ahLst/>
              <a:cxnLst/>
              <a:rect l="l" t="t" r="r" b="b"/>
              <a:pathLst>
                <a:path w="388619" h="482600" extrusionOk="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grpSp>
          <p:nvGrpSpPr>
            <p:cNvPr id="19" name="Google Shape;19;g2ea716ab73c_1_161"/>
            <p:cNvGrpSpPr/>
            <p:nvPr/>
          </p:nvGrpSpPr>
          <p:grpSpPr>
            <a:xfrm>
              <a:off x="11724930" y="6273204"/>
              <a:ext cx="239170" cy="321423"/>
              <a:chOff x="11724930" y="6273204"/>
              <a:chExt cx="239170" cy="321423"/>
            </a:xfrm>
          </p:grpSpPr>
          <p:sp>
            <p:nvSpPr>
              <p:cNvPr id="20" name="Google Shape;20;g2ea716ab73c_1_161"/>
              <p:cNvSpPr/>
              <p:nvPr/>
            </p:nvSpPr>
            <p:spPr>
              <a:xfrm>
                <a:off x="11724930" y="6330793"/>
                <a:ext cx="202398" cy="263834"/>
              </a:xfrm>
              <a:custGeom>
                <a:avLst/>
                <a:gdLst/>
                <a:ahLst/>
                <a:cxnLst/>
                <a:rect l="l" t="t" r="r" b="b"/>
                <a:pathLst>
                  <a:path w="376555" h="490854" extrusionOk="0">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pic>
            <p:nvPicPr>
              <p:cNvPr id="21" name="Google Shape;21;g2ea716ab73c_1_161"/>
              <p:cNvPicPr preferRelativeResize="0"/>
              <p:nvPr/>
            </p:nvPicPr>
            <p:blipFill rotWithShape="1">
              <a:blip r:embed="rId2">
                <a:alphaModFix/>
              </a:blip>
              <a:srcRect/>
              <a:stretch/>
            </p:blipFill>
            <p:spPr>
              <a:xfrm>
                <a:off x="11904024" y="6273204"/>
                <a:ext cx="60076" cy="60066"/>
              </a:xfrm>
              <a:prstGeom prst="rect">
                <a:avLst/>
              </a:prstGeom>
              <a:noFill/>
              <a:ln>
                <a:noFill/>
              </a:ln>
            </p:spPr>
          </p:pic>
        </p:grpSp>
      </p:grpSp>
      <p:sp>
        <p:nvSpPr>
          <p:cNvPr id="22" name="Google Shape;22;g2ea716ab73c_1_161"/>
          <p:cNvSpPr/>
          <p:nvPr/>
        </p:nvSpPr>
        <p:spPr>
          <a:xfrm>
            <a:off x="0" y="0"/>
            <a:ext cx="1155000" cy="6858000"/>
          </a:xfrm>
          <a:prstGeom prst="rect">
            <a:avLst/>
          </a:prstGeom>
          <a:solidFill>
            <a:srgbClr val="262626"/>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23" name="Google Shape;23;g2ea716ab73c_1_161"/>
          <p:cNvSpPr txBox="1">
            <a:spLocks noGrp="1"/>
          </p:cNvSpPr>
          <p:nvPr>
            <p:ph type="body" idx="1"/>
          </p:nvPr>
        </p:nvSpPr>
        <p:spPr>
          <a:xfrm>
            <a:off x="6510857" y="405838"/>
            <a:ext cx="4916700" cy="469800"/>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000000"/>
              </a:buClr>
              <a:buSzPts val="3200"/>
              <a:buNone/>
              <a:defRPr sz="3200" b="1">
                <a:latin typeface="Arial"/>
                <a:ea typeface="Arial"/>
                <a:cs typeface="Arial"/>
                <a:sym typeface="Arial"/>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4" name="Google Shape;24;g2ea716ab73c_1_161"/>
          <p:cNvSpPr txBox="1">
            <a:spLocks noGrp="1"/>
          </p:cNvSpPr>
          <p:nvPr>
            <p:ph type="body" idx="2"/>
          </p:nvPr>
        </p:nvSpPr>
        <p:spPr>
          <a:xfrm>
            <a:off x="6510857" y="976149"/>
            <a:ext cx="4930800" cy="281700"/>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0000"/>
              </a:buClr>
              <a:buSzPts val="1400"/>
              <a:buNone/>
              <a:defRPr sz="1400">
                <a:latin typeface="Arial"/>
                <a:ea typeface="Arial"/>
                <a:cs typeface="Arial"/>
                <a:sym typeface="Arial"/>
              </a:defRPr>
            </a:lvl1pPr>
            <a:lvl2pPr marL="914400" lvl="1" indent="-228600" algn="r">
              <a:lnSpc>
                <a:spcPct val="90000"/>
              </a:lnSpc>
              <a:spcBef>
                <a:spcPts val="1000"/>
              </a:spcBef>
              <a:spcAft>
                <a:spcPts val="0"/>
              </a:spcAft>
              <a:buClr>
                <a:srgbClr val="000000"/>
              </a:buClr>
              <a:buSzPts val="1400"/>
              <a:buNone/>
              <a:defRPr sz="1400">
                <a:latin typeface="Arial"/>
                <a:ea typeface="Arial"/>
                <a:cs typeface="Arial"/>
                <a:sym typeface="Arial"/>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5" name="Google Shape;25;g2ea716ab73c_1_161"/>
          <p:cNvSpPr/>
          <p:nvPr/>
        </p:nvSpPr>
        <p:spPr>
          <a:xfrm>
            <a:off x="11551907" y="483653"/>
            <a:ext cx="271500" cy="271500"/>
          </a:xfrm>
          <a:prstGeom prst="rect">
            <a:avLst/>
          </a:prstGeom>
          <a:solidFill>
            <a:srgbClr val="FFB71B"/>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pic>
        <p:nvPicPr>
          <p:cNvPr id="26" name="Google Shape;26;g2ea716ab73c_1_161"/>
          <p:cNvPicPr preferRelativeResize="0"/>
          <p:nvPr/>
        </p:nvPicPr>
        <p:blipFill rotWithShape="1">
          <a:blip r:embed="rId3">
            <a:alphaModFix/>
          </a:blip>
          <a:srcRect/>
          <a:stretch/>
        </p:blipFill>
        <p:spPr>
          <a:xfrm>
            <a:off x="233354" y="405838"/>
            <a:ext cx="688315" cy="43621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En blanco">
  <p:cSld name="1_En blanco">
    <p:spTree>
      <p:nvGrpSpPr>
        <p:cNvPr id="1" name="Shape 27"/>
        <p:cNvGrpSpPr/>
        <p:nvPr/>
      </p:nvGrpSpPr>
      <p:grpSpPr>
        <a:xfrm>
          <a:off x="0" y="0"/>
          <a:ext cx="0" cy="0"/>
          <a:chOff x="0" y="0"/>
          <a:chExt cx="0" cy="0"/>
        </a:xfrm>
      </p:grpSpPr>
      <p:sp>
        <p:nvSpPr>
          <p:cNvPr id="28" name="Google Shape;28;g2ea716ab73c_1_183"/>
          <p:cNvSpPr/>
          <p:nvPr/>
        </p:nvSpPr>
        <p:spPr>
          <a:xfrm>
            <a:off x="0" y="0"/>
            <a:ext cx="12192000" cy="6858000"/>
          </a:xfrm>
          <a:prstGeom prst="rect">
            <a:avLst/>
          </a:prstGeom>
          <a:solidFill>
            <a:srgbClr val="262626"/>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grpSp>
        <p:nvGrpSpPr>
          <p:cNvPr id="29" name="Google Shape;29;g2ea716ab73c_1_183"/>
          <p:cNvGrpSpPr/>
          <p:nvPr/>
        </p:nvGrpSpPr>
        <p:grpSpPr>
          <a:xfrm>
            <a:off x="2569592" y="5445626"/>
            <a:ext cx="7052811" cy="563480"/>
            <a:chOff x="2569592" y="5445626"/>
            <a:chExt cx="7052811" cy="563480"/>
          </a:xfrm>
        </p:grpSpPr>
        <p:pic>
          <p:nvPicPr>
            <p:cNvPr id="30" name="Google Shape;30;g2ea716ab73c_1_183"/>
            <p:cNvPicPr preferRelativeResize="0"/>
            <p:nvPr/>
          </p:nvPicPr>
          <p:blipFill rotWithShape="1">
            <a:blip r:embed="rId2">
              <a:alphaModFix/>
            </a:blip>
            <a:srcRect/>
            <a:stretch/>
          </p:blipFill>
          <p:spPr>
            <a:xfrm>
              <a:off x="4569878" y="5445626"/>
              <a:ext cx="5052525" cy="563480"/>
            </a:xfrm>
            <a:prstGeom prst="rect">
              <a:avLst/>
            </a:prstGeom>
            <a:noFill/>
            <a:ln>
              <a:noFill/>
            </a:ln>
          </p:spPr>
        </p:pic>
        <p:pic>
          <p:nvPicPr>
            <p:cNvPr id="31" name="Google Shape;31;g2ea716ab73c_1_183"/>
            <p:cNvPicPr preferRelativeResize="0"/>
            <p:nvPr/>
          </p:nvPicPr>
          <p:blipFill rotWithShape="1">
            <a:blip r:embed="rId3">
              <a:alphaModFix/>
            </a:blip>
            <a:srcRect/>
            <a:stretch/>
          </p:blipFill>
          <p:spPr>
            <a:xfrm>
              <a:off x="2569592" y="5505446"/>
              <a:ext cx="1331492" cy="443831"/>
            </a:xfrm>
            <a:prstGeom prst="rect">
              <a:avLst/>
            </a:prstGeom>
            <a:noFill/>
            <a:ln>
              <a:noFill/>
            </a:ln>
          </p:spPr>
        </p:pic>
      </p:grpSp>
      <p:pic>
        <p:nvPicPr>
          <p:cNvPr id="32" name="Google Shape;32;g2ea716ab73c_1_183"/>
          <p:cNvPicPr preferRelativeResize="0"/>
          <p:nvPr/>
        </p:nvPicPr>
        <p:blipFill rotWithShape="1">
          <a:blip r:embed="rId4">
            <a:alphaModFix/>
          </a:blip>
          <a:srcRect/>
          <a:stretch/>
        </p:blipFill>
        <p:spPr>
          <a:xfrm>
            <a:off x="4097179" y="2291641"/>
            <a:ext cx="3997637" cy="129690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g2ea716ab73c_1_11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35" name="Google Shape;35;g2ea716ab73c_1_11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36" name="Google Shape;36;g2ea716ab73c_1_11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g2ea716ab73c_1_11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9" name="Google Shape;39;g2ea716ab73c_1_11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g2ea716ab73c_1_12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2" name="Google Shape;42;g2ea716ab73c_1_12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43" name="Google Shape;43;g2ea716ab73c_1_12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g2ea716ab73c_1_12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6" name="Google Shape;46;g2ea716ab73c_1_125"/>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7" name="Google Shape;47;g2ea716ab73c_1_125"/>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8" name="Google Shape;48;g2ea716ab73c_1_12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g2ea716ab73c_1_13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51" name="Google Shape;51;g2ea716ab73c_1_1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g2ea716ab73c_1_133"/>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54" name="Google Shape;54;g2ea716ab73c_1_133"/>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55" name="Google Shape;55;g2ea716ab73c_1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2ea716ab73c_1_11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2ea716ab73c_1_11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2ea716ab73c_1_11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3.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g2ea716ab73c_1_209"/>
          <p:cNvSpPr/>
          <p:nvPr/>
        </p:nvSpPr>
        <p:spPr>
          <a:xfrm>
            <a:off x="7006000" y="1621599"/>
            <a:ext cx="5190900" cy="4419277"/>
          </a:xfrm>
          <a:prstGeom prst="rect">
            <a:avLst/>
          </a:prstGeom>
          <a:solidFill>
            <a:srgbClr val="FFB7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a716ab73c_1_209"/>
          <p:cNvSpPr txBox="1"/>
          <p:nvPr/>
        </p:nvSpPr>
        <p:spPr>
          <a:xfrm>
            <a:off x="7678275" y="1966809"/>
            <a:ext cx="44196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s-MX" sz="2400" b="1" i="0" u="none" strike="noStrike" cap="none">
                <a:solidFill>
                  <a:schemeClr val="dk1"/>
                </a:solidFill>
                <a:latin typeface="Arial"/>
                <a:ea typeface="Arial"/>
                <a:cs typeface="Arial"/>
                <a:sym typeface="Arial"/>
              </a:rPr>
              <a:t>ChatBotVerisure: Asistente Virtual para Atención  Colaboradores</a:t>
            </a:r>
            <a:endParaRPr sz="2400" b="1" i="0" u="none" strike="noStrike" cap="none">
              <a:solidFill>
                <a:srgbClr val="000000"/>
              </a:solidFill>
              <a:latin typeface="Arial"/>
              <a:ea typeface="Arial"/>
              <a:cs typeface="Arial"/>
              <a:sym typeface="Arial"/>
            </a:endParaRPr>
          </a:p>
        </p:txBody>
      </p:sp>
      <p:sp>
        <p:nvSpPr>
          <p:cNvPr id="95" name="Google Shape;95;g2ea716ab73c_1_209"/>
          <p:cNvSpPr/>
          <p:nvPr/>
        </p:nvSpPr>
        <p:spPr>
          <a:xfrm>
            <a:off x="7293950" y="2409450"/>
            <a:ext cx="322800" cy="315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a716ab73c_1_209"/>
          <p:cNvSpPr/>
          <p:nvPr/>
        </p:nvSpPr>
        <p:spPr>
          <a:xfrm>
            <a:off x="7358650" y="3712375"/>
            <a:ext cx="4602300" cy="20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 name="Google Shape;97;g2ea716ab73c_1_209"/>
          <p:cNvPicPr preferRelativeResize="0"/>
          <p:nvPr/>
        </p:nvPicPr>
        <p:blipFill rotWithShape="1">
          <a:blip r:embed="rId4">
            <a:alphaModFix/>
          </a:blip>
          <a:srcRect/>
          <a:stretch/>
        </p:blipFill>
        <p:spPr>
          <a:xfrm>
            <a:off x="8143447" y="3879101"/>
            <a:ext cx="3032705" cy="1944150"/>
          </a:xfrm>
          <a:prstGeom prst="rect">
            <a:avLst/>
          </a:prstGeom>
          <a:noFill/>
          <a:ln>
            <a:noFill/>
          </a:ln>
        </p:spPr>
      </p:pic>
      <p:pic>
        <p:nvPicPr>
          <p:cNvPr id="98" name="Google Shape;98;g2ea716ab73c_1_209"/>
          <p:cNvPicPr preferRelativeResize="0"/>
          <p:nvPr/>
        </p:nvPicPr>
        <p:blipFill rotWithShape="1">
          <a:blip r:embed="rId5">
            <a:alphaModFix/>
          </a:blip>
          <a:srcRect/>
          <a:stretch/>
        </p:blipFill>
        <p:spPr>
          <a:xfrm>
            <a:off x="632451" y="605386"/>
            <a:ext cx="5044449" cy="10162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f4b472474a_1_34"/>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 name="Google Shape;188;g2f4b472474a_1_34"/>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189" name="Google Shape;189;g2f4b472474a_1_34"/>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METODOLOGÍA</a:t>
            </a:r>
            <a:endParaRPr/>
          </a:p>
          <a:p>
            <a:pPr marL="0" lvl="0" indent="0" algn="ctr" rtl="0">
              <a:lnSpc>
                <a:spcPct val="90000"/>
              </a:lnSpc>
              <a:spcBef>
                <a:spcPts val="1000"/>
              </a:spcBef>
              <a:spcAft>
                <a:spcPts val="0"/>
              </a:spcAft>
              <a:buSzPts val="3200"/>
              <a:buNone/>
            </a:pPr>
            <a:endParaRPr/>
          </a:p>
        </p:txBody>
      </p:sp>
      <p:pic>
        <p:nvPicPr>
          <p:cNvPr id="190" name="Google Shape;190;g2f4b472474a_1_3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191" name="Google Shape;191;g2f4b472474a_1_3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pic>
        <p:nvPicPr>
          <p:cNvPr id="192" name="Google Shape;192;g2f4b472474a_1_34"/>
          <p:cNvPicPr preferRelativeResize="0"/>
          <p:nvPr/>
        </p:nvPicPr>
        <p:blipFill>
          <a:blip r:embed="rId5">
            <a:alphaModFix/>
          </a:blip>
          <a:stretch>
            <a:fillRect/>
          </a:stretch>
        </p:blipFill>
        <p:spPr>
          <a:xfrm>
            <a:off x="1491200" y="910301"/>
            <a:ext cx="10558874" cy="5279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ea716ab73c_0_0"/>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g2ea716ab73c_0_0"/>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00" name="Google Shape;200;g2ea716ab73c_0_0"/>
          <p:cNvSpPr txBox="1">
            <a:spLocks noGrp="1"/>
          </p:cNvSpPr>
          <p:nvPr>
            <p:ph type="body" idx="1"/>
          </p:nvPr>
        </p:nvSpPr>
        <p:spPr>
          <a:xfrm>
            <a:off x="4556724" y="405850"/>
            <a:ext cx="68574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EQUIPO DE TRABAJO - ROLES</a:t>
            </a:r>
            <a:endParaRPr/>
          </a:p>
        </p:txBody>
      </p:sp>
      <p:sp>
        <p:nvSpPr>
          <p:cNvPr id="201" name="Google Shape;201;g2ea716ab73c_0_0"/>
          <p:cNvSpPr/>
          <p:nvPr/>
        </p:nvSpPr>
        <p:spPr>
          <a:xfrm>
            <a:off x="5287325" y="3999633"/>
            <a:ext cx="1800000" cy="1800000"/>
          </a:xfrm>
          <a:prstGeom prst="ellipse">
            <a:avLst/>
          </a:prstGeom>
          <a:blipFill rotWithShape="1">
            <a:blip r:embed="rId4">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g2ea716ab73c_0_0"/>
          <p:cNvSpPr txBox="1"/>
          <p:nvPr/>
        </p:nvSpPr>
        <p:spPr>
          <a:xfrm>
            <a:off x="4302700" y="5858000"/>
            <a:ext cx="38739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MX" sz="1000" b="1" i="0" u="none" strike="noStrike" cap="none">
                <a:solidFill>
                  <a:srgbClr val="000000"/>
                </a:solidFill>
                <a:latin typeface="Arial"/>
                <a:ea typeface="Arial"/>
                <a:cs typeface="Arial"/>
                <a:sym typeface="Arial"/>
              </a:rPr>
              <a:t>Mauricio Figueroa Colarte</a:t>
            </a:r>
            <a:endParaRPr/>
          </a:p>
          <a:p>
            <a:pPr marL="0" marR="0" lvl="0" indent="0" algn="ctr" rtl="0">
              <a:lnSpc>
                <a:spcPct val="150000"/>
              </a:lnSpc>
              <a:spcBef>
                <a:spcPts val="0"/>
              </a:spcBef>
              <a:spcAft>
                <a:spcPts val="0"/>
              </a:spcAft>
              <a:buNone/>
            </a:pPr>
            <a:r>
              <a:rPr lang="es-MX" sz="1000" b="0" i="0" u="none" strike="noStrike" cap="none">
                <a:solidFill>
                  <a:srgbClr val="000000"/>
                </a:solidFill>
                <a:latin typeface="Arial"/>
                <a:ea typeface="Arial"/>
                <a:cs typeface="Arial"/>
                <a:sym typeface="Arial"/>
              </a:rPr>
              <a:t>Ingeniero Civil en Informática, </a:t>
            </a:r>
            <a:endParaRPr/>
          </a:p>
          <a:p>
            <a:pPr marL="0" marR="0" lvl="0" indent="0" algn="ctr" rtl="0">
              <a:lnSpc>
                <a:spcPct val="150000"/>
              </a:lnSpc>
              <a:spcBef>
                <a:spcPts val="0"/>
              </a:spcBef>
              <a:spcAft>
                <a:spcPts val="0"/>
              </a:spcAft>
              <a:buNone/>
            </a:pPr>
            <a:r>
              <a:rPr lang="es-MX" sz="1000" b="0" i="0" u="none" strike="noStrike" cap="none">
                <a:solidFill>
                  <a:srgbClr val="000000"/>
                </a:solidFill>
                <a:latin typeface="Arial"/>
                <a:ea typeface="Arial"/>
                <a:cs typeface="Arial"/>
                <a:sym typeface="Arial"/>
              </a:rPr>
              <a:t>Magister en Tecnologías de la Información, Docente</a:t>
            </a:r>
            <a:endParaRPr/>
          </a:p>
          <a:p>
            <a:pPr marL="0" lvl="0" indent="0" algn="ctr" rtl="0">
              <a:lnSpc>
                <a:spcPct val="150000"/>
              </a:lnSpc>
              <a:spcBef>
                <a:spcPts val="0"/>
              </a:spcBef>
              <a:spcAft>
                <a:spcPts val="0"/>
              </a:spcAft>
              <a:buClr>
                <a:schemeClr val="dk1"/>
              </a:buClr>
              <a:buFont typeface="Arial"/>
              <a:buNone/>
            </a:pPr>
            <a:r>
              <a:rPr lang="es-MX" sz="1000" b="1">
                <a:solidFill>
                  <a:schemeClr val="dk1"/>
                </a:solidFill>
              </a:rPr>
              <a:t>Product Owner</a:t>
            </a:r>
            <a:endParaRPr sz="1000" b="1" i="0" u="none" strike="noStrike" cap="none">
              <a:solidFill>
                <a:srgbClr val="000000"/>
              </a:solidFill>
              <a:latin typeface="Arial"/>
              <a:ea typeface="Arial"/>
              <a:cs typeface="Arial"/>
              <a:sym typeface="Arial"/>
            </a:endParaRPr>
          </a:p>
        </p:txBody>
      </p:sp>
      <p:pic>
        <p:nvPicPr>
          <p:cNvPr id="203" name="Google Shape;203;g2ea716ab73c_0_0"/>
          <p:cNvPicPr preferRelativeResize="0"/>
          <p:nvPr/>
        </p:nvPicPr>
        <p:blipFill rotWithShape="1">
          <a:blip r:embed="rId5">
            <a:alphaModFix/>
          </a:blip>
          <a:srcRect/>
          <a:stretch/>
        </p:blipFill>
        <p:spPr>
          <a:xfrm>
            <a:off x="2796772" y="1334178"/>
            <a:ext cx="427431" cy="427431"/>
          </a:xfrm>
          <a:prstGeom prst="rect">
            <a:avLst/>
          </a:prstGeom>
          <a:noFill/>
          <a:ln>
            <a:noFill/>
          </a:ln>
        </p:spPr>
      </p:pic>
      <p:sp>
        <p:nvSpPr>
          <p:cNvPr id="204" name="Google Shape;204;g2ea716ab73c_0_0"/>
          <p:cNvSpPr txBox="1"/>
          <p:nvPr/>
        </p:nvSpPr>
        <p:spPr>
          <a:xfrm>
            <a:off x="2094449" y="1826902"/>
            <a:ext cx="1921068" cy="5401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sp>
        <p:nvSpPr>
          <p:cNvPr id="205" name="Google Shape;205;g2ea716ab73c_0_0"/>
          <p:cNvSpPr/>
          <p:nvPr/>
        </p:nvSpPr>
        <p:spPr>
          <a:xfrm>
            <a:off x="2012909" y="1196976"/>
            <a:ext cx="1800000" cy="1800000"/>
          </a:xfrm>
          <a:prstGeom prst="ellipse">
            <a:avLst/>
          </a:prstGeom>
          <a:blipFill rotWithShape="1">
            <a:blip r:embed="rId6">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g2ea716ab73c_0_0"/>
          <p:cNvSpPr/>
          <p:nvPr/>
        </p:nvSpPr>
        <p:spPr>
          <a:xfrm>
            <a:off x="5196000" y="1196976"/>
            <a:ext cx="1800000" cy="1800000"/>
          </a:xfrm>
          <a:prstGeom prst="ellipse">
            <a:avLst/>
          </a:prstGeom>
          <a:blipFill rotWithShape="1">
            <a:blip r:embed="rId7">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g2ea716ab73c_0_0"/>
          <p:cNvSpPr/>
          <p:nvPr/>
        </p:nvSpPr>
        <p:spPr>
          <a:xfrm>
            <a:off x="8678646" y="1196976"/>
            <a:ext cx="1800000" cy="1800000"/>
          </a:xfrm>
          <a:prstGeom prst="ellipse">
            <a:avLst/>
          </a:prstGeom>
          <a:blipFill rotWithShape="1">
            <a:blip r:embed="rId8">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g2ea716ab73c_0_0"/>
          <p:cNvSpPr txBox="1"/>
          <p:nvPr/>
        </p:nvSpPr>
        <p:spPr>
          <a:xfrm>
            <a:off x="4788117" y="3034804"/>
            <a:ext cx="28695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MX" sz="1000" b="1" i="0" u="none" strike="noStrike" cap="none">
                <a:solidFill>
                  <a:srgbClr val="000000"/>
                </a:solidFill>
                <a:latin typeface="Arial"/>
                <a:ea typeface="Arial"/>
                <a:cs typeface="Arial"/>
                <a:sym typeface="Arial"/>
              </a:rPr>
              <a:t>Nicolás Cañas Arriagada</a:t>
            </a:r>
            <a:endParaRPr/>
          </a:p>
          <a:p>
            <a:pPr marL="0" marR="0" lvl="0" indent="0" algn="ctr" rtl="0">
              <a:lnSpc>
                <a:spcPct val="150000"/>
              </a:lnSpc>
              <a:spcBef>
                <a:spcPts val="0"/>
              </a:spcBef>
              <a:spcAft>
                <a:spcPts val="0"/>
              </a:spcAft>
              <a:buNone/>
            </a:pPr>
            <a:r>
              <a:rPr lang="es-MX" sz="1000" b="0" i="0" u="none" strike="noStrike" cap="none">
                <a:solidFill>
                  <a:srgbClr val="000000"/>
                </a:solidFill>
                <a:latin typeface="Arial"/>
                <a:ea typeface="Arial"/>
                <a:cs typeface="Arial"/>
                <a:sym typeface="Arial"/>
              </a:rPr>
              <a:t>Estudiante Ingeniería en Informática – 4to. año</a:t>
            </a:r>
            <a:endParaRPr/>
          </a:p>
          <a:p>
            <a:pPr marL="0" lvl="0" indent="0" algn="ctr" rtl="0">
              <a:lnSpc>
                <a:spcPct val="150000"/>
              </a:lnSpc>
              <a:spcBef>
                <a:spcPts val="0"/>
              </a:spcBef>
              <a:spcAft>
                <a:spcPts val="0"/>
              </a:spcAft>
              <a:buClr>
                <a:schemeClr val="dk1"/>
              </a:buClr>
              <a:buFont typeface="Arial"/>
              <a:buNone/>
            </a:pPr>
            <a:r>
              <a:rPr lang="es-MX" sz="1000" b="1">
                <a:solidFill>
                  <a:schemeClr val="dk1"/>
                </a:solidFill>
              </a:rPr>
              <a:t>Developer</a:t>
            </a:r>
            <a:endParaRPr sz="1000" b="1"/>
          </a:p>
          <a:p>
            <a:pPr marL="0" marR="0" lvl="0" indent="0" algn="just" rtl="0">
              <a:lnSpc>
                <a:spcPct val="100000"/>
              </a:lnSpc>
              <a:spcBef>
                <a:spcPts val="0"/>
              </a:spcBef>
              <a:spcAft>
                <a:spcPts val="0"/>
              </a:spcAft>
              <a:buNone/>
            </a:pPr>
            <a:endParaRPr sz="1000" b="1" i="0" u="none" strike="noStrike" cap="none">
              <a:solidFill>
                <a:srgbClr val="000000"/>
              </a:solidFill>
              <a:latin typeface="Arial"/>
              <a:ea typeface="Arial"/>
              <a:cs typeface="Arial"/>
              <a:sym typeface="Arial"/>
            </a:endParaRPr>
          </a:p>
        </p:txBody>
      </p:sp>
      <p:sp>
        <p:nvSpPr>
          <p:cNvPr id="209" name="Google Shape;209;g2ea716ab73c_0_0"/>
          <p:cNvSpPr txBox="1"/>
          <p:nvPr/>
        </p:nvSpPr>
        <p:spPr>
          <a:xfrm>
            <a:off x="1552860" y="3043132"/>
            <a:ext cx="29154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MX" sz="1000" b="1" i="0" u="none" strike="noStrike" cap="none">
                <a:solidFill>
                  <a:srgbClr val="000000"/>
                </a:solidFill>
                <a:latin typeface="Arial"/>
                <a:ea typeface="Arial"/>
                <a:cs typeface="Arial"/>
                <a:sym typeface="Arial"/>
              </a:rPr>
              <a:t>Felipe Fernández Morel</a:t>
            </a:r>
            <a:endParaRPr/>
          </a:p>
          <a:p>
            <a:pPr marL="0" marR="0" lvl="0" indent="0" algn="ctr" rtl="0">
              <a:lnSpc>
                <a:spcPct val="150000"/>
              </a:lnSpc>
              <a:spcBef>
                <a:spcPts val="0"/>
              </a:spcBef>
              <a:spcAft>
                <a:spcPts val="0"/>
              </a:spcAft>
              <a:buNone/>
            </a:pPr>
            <a:r>
              <a:rPr lang="es-MX" sz="1000" b="0" i="0" u="none" strike="noStrike" cap="none">
                <a:solidFill>
                  <a:srgbClr val="000000"/>
                </a:solidFill>
                <a:latin typeface="Arial"/>
                <a:ea typeface="Arial"/>
                <a:cs typeface="Arial"/>
                <a:sym typeface="Arial"/>
              </a:rPr>
              <a:t>Estudiante Ingeniería en Informática – 4to. año</a:t>
            </a:r>
            <a:endParaRPr/>
          </a:p>
          <a:p>
            <a:pPr marL="0" marR="0" lvl="0" indent="0" algn="ctr" rtl="0">
              <a:lnSpc>
                <a:spcPct val="150000"/>
              </a:lnSpc>
              <a:spcBef>
                <a:spcPts val="0"/>
              </a:spcBef>
              <a:spcAft>
                <a:spcPts val="0"/>
              </a:spcAft>
              <a:buNone/>
            </a:pPr>
            <a:r>
              <a:rPr lang="es-MX" sz="1000" b="1"/>
              <a:t>Scrum Master</a:t>
            </a:r>
            <a:endParaRPr sz="1000" b="1" i="0" u="none" strike="noStrike" cap="none">
              <a:solidFill>
                <a:srgbClr val="000000"/>
              </a:solidFill>
              <a:latin typeface="Arial"/>
              <a:ea typeface="Arial"/>
              <a:cs typeface="Arial"/>
              <a:sym typeface="Arial"/>
            </a:endParaRPr>
          </a:p>
        </p:txBody>
      </p:sp>
      <p:sp>
        <p:nvSpPr>
          <p:cNvPr id="210" name="Google Shape;210;g2ea716ab73c_0_0"/>
          <p:cNvSpPr txBox="1"/>
          <p:nvPr/>
        </p:nvSpPr>
        <p:spPr>
          <a:xfrm>
            <a:off x="8176483" y="3040997"/>
            <a:ext cx="2994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MX" sz="1000" b="1" i="0" u="none" strike="noStrike" cap="none">
                <a:solidFill>
                  <a:srgbClr val="000000"/>
                </a:solidFill>
                <a:latin typeface="Arial"/>
                <a:ea typeface="Arial"/>
                <a:cs typeface="Arial"/>
                <a:sym typeface="Arial"/>
              </a:rPr>
              <a:t>Marcelo Contreras Gonzalez</a:t>
            </a:r>
            <a:endParaRPr sz="1000" b="1"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None/>
            </a:pPr>
            <a:r>
              <a:rPr lang="es-MX" sz="1000" b="0" i="0" u="none" strike="noStrike" cap="none">
                <a:solidFill>
                  <a:srgbClr val="000000"/>
                </a:solidFill>
                <a:latin typeface="Arial"/>
                <a:ea typeface="Arial"/>
                <a:cs typeface="Arial"/>
                <a:sym typeface="Arial"/>
              </a:rPr>
              <a:t>Estudiante Ingeniería en Informática – 4to. año</a:t>
            </a:r>
            <a:endParaRPr/>
          </a:p>
          <a:p>
            <a:pPr marL="0" lvl="0" indent="0" algn="ctr" rtl="0">
              <a:lnSpc>
                <a:spcPct val="150000"/>
              </a:lnSpc>
              <a:spcBef>
                <a:spcPts val="0"/>
              </a:spcBef>
              <a:spcAft>
                <a:spcPts val="0"/>
              </a:spcAft>
              <a:buClr>
                <a:schemeClr val="dk1"/>
              </a:buClr>
              <a:buFont typeface="Arial"/>
              <a:buNone/>
            </a:pPr>
            <a:r>
              <a:rPr lang="es-MX" sz="1000" b="1">
                <a:solidFill>
                  <a:schemeClr val="dk1"/>
                </a:solidFill>
              </a:rPr>
              <a:t>Developer</a:t>
            </a:r>
            <a:endParaRPr sz="1000" b="1"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2f4b472474a_1_43"/>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7" name="Google Shape;217;g2f4b472474a_1_43"/>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18" name="Google Shape;218;g2f4b472474a_1_43"/>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EVIDENCIAS</a:t>
            </a:r>
            <a:endParaRPr/>
          </a:p>
          <a:p>
            <a:pPr marL="0" lvl="0" indent="0" algn="ctr" rtl="0">
              <a:lnSpc>
                <a:spcPct val="90000"/>
              </a:lnSpc>
              <a:spcBef>
                <a:spcPts val="1000"/>
              </a:spcBef>
              <a:spcAft>
                <a:spcPts val="0"/>
              </a:spcAft>
              <a:buSzPts val="3200"/>
              <a:buNone/>
            </a:pPr>
            <a:endParaRPr/>
          </a:p>
        </p:txBody>
      </p:sp>
      <p:pic>
        <p:nvPicPr>
          <p:cNvPr id="219" name="Google Shape;219;g2f4b472474a_1_43"/>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20" name="Google Shape;220;g2f4b472474a_1_43"/>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sp>
        <p:nvSpPr>
          <p:cNvPr id="221" name="Google Shape;221;g2f4b472474a_1_43"/>
          <p:cNvSpPr/>
          <p:nvPr/>
        </p:nvSpPr>
        <p:spPr>
          <a:xfrm>
            <a:off x="1647275" y="1966075"/>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Definición proyecto APT</a:t>
            </a:r>
            <a:endParaRPr b="1"/>
          </a:p>
        </p:txBody>
      </p:sp>
      <p:sp>
        <p:nvSpPr>
          <p:cNvPr id="222" name="Google Shape;222;g2f4b472474a_1_43"/>
          <p:cNvSpPr/>
          <p:nvPr/>
        </p:nvSpPr>
        <p:spPr>
          <a:xfrm>
            <a:off x="4938400" y="1966063"/>
            <a:ext cx="2594100" cy="1112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Arquitectura</a:t>
            </a:r>
            <a:endParaRPr b="1"/>
          </a:p>
        </p:txBody>
      </p:sp>
      <p:sp>
        <p:nvSpPr>
          <p:cNvPr id="223" name="Google Shape;223;g2f4b472474a_1_43"/>
          <p:cNvSpPr/>
          <p:nvPr/>
        </p:nvSpPr>
        <p:spPr>
          <a:xfrm>
            <a:off x="8229525" y="198359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Product Backlog</a:t>
            </a:r>
            <a:endParaRPr b="1"/>
          </a:p>
        </p:txBody>
      </p:sp>
      <p:sp>
        <p:nvSpPr>
          <p:cNvPr id="224" name="Google Shape;224;g2f4b472474a_1_43"/>
          <p:cNvSpPr/>
          <p:nvPr/>
        </p:nvSpPr>
        <p:spPr>
          <a:xfrm>
            <a:off x="1647275" y="4237075"/>
            <a:ext cx="2594100" cy="1112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Presentación final de la solución</a:t>
            </a:r>
            <a:endParaRPr b="1"/>
          </a:p>
        </p:txBody>
      </p:sp>
      <p:sp>
        <p:nvSpPr>
          <p:cNvPr id="225" name="Google Shape;225;g2f4b472474a_1_43"/>
          <p:cNvSpPr/>
          <p:nvPr/>
        </p:nvSpPr>
        <p:spPr>
          <a:xfrm>
            <a:off x="4876450" y="4269925"/>
            <a:ext cx="27180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Retrospectiva del proyecto</a:t>
            </a:r>
            <a:endParaRPr b="1"/>
          </a:p>
        </p:txBody>
      </p:sp>
      <p:sp>
        <p:nvSpPr>
          <p:cNvPr id="226" name="Google Shape;226;g2f4b472474a_1_43"/>
          <p:cNvSpPr/>
          <p:nvPr/>
        </p:nvSpPr>
        <p:spPr>
          <a:xfrm>
            <a:off x="8229525" y="4204250"/>
            <a:ext cx="2651400" cy="11784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Épicas e historias de usuario</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f4b472474a_1_52"/>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 name="Google Shape;233;g2f4b472474a_1_52"/>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34" name="Google Shape;234;g2f4b472474a_1_52"/>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EVIDENCIAS POR SPRINT</a:t>
            </a:r>
            <a:endParaRPr/>
          </a:p>
          <a:p>
            <a:pPr marL="0" lvl="0" indent="0" algn="ctr" rtl="0">
              <a:lnSpc>
                <a:spcPct val="90000"/>
              </a:lnSpc>
              <a:spcBef>
                <a:spcPts val="1000"/>
              </a:spcBef>
              <a:spcAft>
                <a:spcPts val="0"/>
              </a:spcAft>
              <a:buSzPts val="3200"/>
              <a:buNone/>
            </a:pPr>
            <a:endParaRPr/>
          </a:p>
        </p:txBody>
      </p:sp>
      <p:pic>
        <p:nvPicPr>
          <p:cNvPr id="235" name="Google Shape;235;g2f4b472474a_1_52"/>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36" name="Google Shape;236;g2f4b472474a_1_52"/>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pic>
        <p:nvPicPr>
          <p:cNvPr id="237" name="Google Shape;237;g2f4b472474a_1_52"/>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38" name="Google Shape;238;g2f4b472474a_1_52"/>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sp>
        <p:nvSpPr>
          <p:cNvPr id="239" name="Google Shape;239;g2f4b472474a_1_52"/>
          <p:cNvSpPr/>
          <p:nvPr/>
        </p:nvSpPr>
        <p:spPr>
          <a:xfrm>
            <a:off x="1647275" y="1966075"/>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Sprint Backlog</a:t>
            </a:r>
            <a:endParaRPr b="1"/>
          </a:p>
        </p:txBody>
      </p:sp>
      <p:sp>
        <p:nvSpPr>
          <p:cNvPr id="240" name="Google Shape;240;g2f4b472474a_1_52"/>
          <p:cNvSpPr/>
          <p:nvPr/>
        </p:nvSpPr>
        <p:spPr>
          <a:xfrm>
            <a:off x="4938400" y="1966063"/>
            <a:ext cx="2594100" cy="1112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Scrum Board</a:t>
            </a:r>
            <a:endParaRPr b="1"/>
          </a:p>
        </p:txBody>
      </p:sp>
      <p:sp>
        <p:nvSpPr>
          <p:cNvPr id="241" name="Google Shape;241;g2f4b472474a_1_52"/>
          <p:cNvSpPr/>
          <p:nvPr/>
        </p:nvSpPr>
        <p:spPr>
          <a:xfrm>
            <a:off x="8229525" y="198359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Minutas de reunión</a:t>
            </a:r>
            <a:endParaRPr b="1"/>
          </a:p>
        </p:txBody>
      </p:sp>
      <p:sp>
        <p:nvSpPr>
          <p:cNvPr id="242" name="Google Shape;242;g2f4b472474a_1_52"/>
          <p:cNvSpPr/>
          <p:nvPr/>
        </p:nvSpPr>
        <p:spPr>
          <a:xfrm>
            <a:off x="1713438" y="3676950"/>
            <a:ext cx="2594100" cy="1112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Impediment Log</a:t>
            </a:r>
            <a:endParaRPr b="1"/>
          </a:p>
        </p:txBody>
      </p:sp>
      <p:sp>
        <p:nvSpPr>
          <p:cNvPr id="243" name="Google Shape;243;g2f4b472474a_1_52"/>
          <p:cNvSpPr/>
          <p:nvPr/>
        </p:nvSpPr>
        <p:spPr>
          <a:xfrm>
            <a:off x="4938400" y="3676950"/>
            <a:ext cx="27180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Acta de Sprint Review</a:t>
            </a:r>
            <a:endParaRPr b="1"/>
          </a:p>
        </p:txBody>
      </p:sp>
      <p:sp>
        <p:nvSpPr>
          <p:cNvPr id="244" name="Google Shape;244;g2f4b472474a_1_52"/>
          <p:cNvSpPr/>
          <p:nvPr/>
        </p:nvSpPr>
        <p:spPr>
          <a:xfrm>
            <a:off x="8200875" y="3644100"/>
            <a:ext cx="2651400" cy="11784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Acta de Sprint Retrospective</a:t>
            </a:r>
            <a:endParaRPr b="1"/>
          </a:p>
        </p:txBody>
      </p:sp>
      <p:sp>
        <p:nvSpPr>
          <p:cNvPr id="245" name="Google Shape;245;g2f4b472474a_1_52"/>
          <p:cNvSpPr/>
          <p:nvPr/>
        </p:nvSpPr>
        <p:spPr>
          <a:xfrm>
            <a:off x="3224200" y="5183250"/>
            <a:ext cx="27180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Burndown Chart</a:t>
            </a:r>
            <a:endParaRPr b="1"/>
          </a:p>
        </p:txBody>
      </p:sp>
      <p:sp>
        <p:nvSpPr>
          <p:cNvPr id="246" name="Google Shape;246;g2f4b472474a_1_52"/>
          <p:cNvSpPr/>
          <p:nvPr/>
        </p:nvSpPr>
        <p:spPr>
          <a:xfrm>
            <a:off x="6543900" y="5150400"/>
            <a:ext cx="2651400" cy="11784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Incremento</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2f4b472474a_1_61"/>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3" name="Google Shape;253;g2f4b472474a_1_61"/>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54" name="Google Shape;254;g2f4b472474a_1_61"/>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ÉPICAS</a:t>
            </a:r>
            <a:endParaRPr/>
          </a:p>
          <a:p>
            <a:pPr marL="0" lvl="0" indent="0" algn="ctr" rtl="0">
              <a:lnSpc>
                <a:spcPct val="90000"/>
              </a:lnSpc>
              <a:spcBef>
                <a:spcPts val="1000"/>
              </a:spcBef>
              <a:spcAft>
                <a:spcPts val="0"/>
              </a:spcAft>
              <a:buSzPts val="3200"/>
              <a:buNone/>
            </a:pPr>
            <a:endParaRPr/>
          </a:p>
        </p:txBody>
      </p:sp>
      <p:pic>
        <p:nvPicPr>
          <p:cNvPr id="255" name="Google Shape;255;g2f4b472474a_1_61"/>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56" name="Google Shape;256;g2f4b472474a_1_61"/>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sp>
        <p:nvSpPr>
          <p:cNvPr id="257" name="Google Shape;257;g2f4b472474a_1_61"/>
          <p:cNvSpPr/>
          <p:nvPr/>
        </p:nvSpPr>
        <p:spPr>
          <a:xfrm>
            <a:off x="3546375" y="1160750"/>
            <a:ext cx="5276400" cy="13665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sz="1600" b="1"/>
              <a:t>Atender de manera clara, amigable y oportuna las preguntas frecuentes de los colaboradores</a:t>
            </a:r>
            <a:endParaRPr sz="1600" b="1"/>
          </a:p>
        </p:txBody>
      </p:sp>
      <p:sp>
        <p:nvSpPr>
          <p:cNvPr id="258" name="Google Shape;258;g2f4b472474a_1_61"/>
          <p:cNvSpPr/>
          <p:nvPr/>
        </p:nvSpPr>
        <p:spPr>
          <a:xfrm>
            <a:off x="3546375" y="2882125"/>
            <a:ext cx="5276400" cy="13665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sz="1600" b="1"/>
              <a:t>Disminuir el tiempo que dedica el equipo de RRHH en responder preguntas recurrentes</a:t>
            </a:r>
            <a:endParaRPr sz="1600" b="1"/>
          </a:p>
        </p:txBody>
      </p:sp>
      <p:sp>
        <p:nvSpPr>
          <p:cNvPr id="259" name="Google Shape;259;g2f4b472474a_1_61"/>
          <p:cNvSpPr/>
          <p:nvPr/>
        </p:nvSpPr>
        <p:spPr>
          <a:xfrm>
            <a:off x="3546375" y="4603500"/>
            <a:ext cx="5276400" cy="13665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sz="1600" b="1"/>
              <a:t>Medir la cantidad de interacciones de los usuarios con la solución</a:t>
            </a:r>
            <a:endParaRPr sz="16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f4b472474a_1_70"/>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g2f4b472474a_1_70"/>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67" name="Google Shape;267;g2f4b472474a_1_70"/>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PRODUCT BACKLOG</a:t>
            </a:r>
            <a:endParaRPr/>
          </a:p>
          <a:p>
            <a:pPr marL="0" lvl="0" indent="0" algn="ctr" rtl="0">
              <a:lnSpc>
                <a:spcPct val="90000"/>
              </a:lnSpc>
              <a:spcBef>
                <a:spcPts val="1000"/>
              </a:spcBef>
              <a:spcAft>
                <a:spcPts val="0"/>
              </a:spcAft>
              <a:buSzPts val="3200"/>
              <a:buNone/>
            </a:pPr>
            <a:endParaRPr/>
          </a:p>
        </p:txBody>
      </p:sp>
      <p:pic>
        <p:nvPicPr>
          <p:cNvPr id="268" name="Google Shape;268;g2f4b472474a_1_70"/>
          <p:cNvPicPr preferRelativeResize="0"/>
          <p:nvPr/>
        </p:nvPicPr>
        <p:blipFill rotWithShape="1">
          <a:blip r:embed="rId4">
            <a:alphaModFix/>
          </a:blip>
          <a:srcRect/>
          <a:stretch/>
        </p:blipFill>
        <p:spPr>
          <a:xfrm>
            <a:off x="2796772" y="1334178"/>
            <a:ext cx="427431" cy="427431"/>
          </a:xfrm>
          <a:prstGeom prst="rect">
            <a:avLst/>
          </a:prstGeom>
          <a:noFill/>
          <a:ln>
            <a:noFill/>
          </a:ln>
        </p:spPr>
      </p:pic>
      <p:pic>
        <p:nvPicPr>
          <p:cNvPr id="269" name="Google Shape;269;g2f4b472474a_1_70"/>
          <p:cNvPicPr preferRelativeResize="0"/>
          <p:nvPr/>
        </p:nvPicPr>
        <p:blipFill>
          <a:blip r:embed="rId5">
            <a:alphaModFix/>
          </a:blip>
          <a:stretch>
            <a:fillRect/>
          </a:stretch>
        </p:blipFill>
        <p:spPr>
          <a:xfrm>
            <a:off x="1193542" y="1065800"/>
            <a:ext cx="10900234" cy="472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f4b472474a_1_79"/>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6" name="Google Shape;276;g2f4b472474a_1_79"/>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77" name="Google Shape;277;g2f4b472474a_1_79"/>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CARTA GANTT</a:t>
            </a:r>
            <a:endParaRPr/>
          </a:p>
          <a:p>
            <a:pPr marL="0" lvl="0" indent="0" algn="ctr" rtl="0">
              <a:lnSpc>
                <a:spcPct val="90000"/>
              </a:lnSpc>
              <a:spcBef>
                <a:spcPts val="1000"/>
              </a:spcBef>
              <a:spcAft>
                <a:spcPts val="0"/>
              </a:spcAft>
              <a:buSzPts val="3200"/>
              <a:buNone/>
            </a:pPr>
            <a:endParaRPr/>
          </a:p>
        </p:txBody>
      </p:sp>
      <p:pic>
        <p:nvPicPr>
          <p:cNvPr id="278" name="Google Shape;278;g2f4b472474a_1_79"/>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79" name="Google Shape;279;g2f4b472474a_1_79"/>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pic>
        <p:nvPicPr>
          <p:cNvPr id="280" name="Google Shape;280;g2f4b472474a_1_79"/>
          <p:cNvPicPr preferRelativeResize="0"/>
          <p:nvPr/>
        </p:nvPicPr>
        <p:blipFill>
          <a:blip r:embed="rId5">
            <a:alphaModFix/>
          </a:blip>
          <a:stretch>
            <a:fillRect/>
          </a:stretch>
        </p:blipFill>
        <p:spPr>
          <a:xfrm>
            <a:off x="1391675" y="230650"/>
            <a:ext cx="6921326" cy="6471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f4b472474a_1_88"/>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7" name="Google Shape;287;g2f4b472474a_1_88"/>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88" name="Google Shape;288;g2f4b472474a_1_88"/>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0 - PREPARACIÓN DE ENTORNO</a:t>
            </a:r>
            <a:endParaRPr/>
          </a:p>
          <a:p>
            <a:pPr marL="0" lvl="0" indent="0" algn="ctr" rtl="0">
              <a:lnSpc>
                <a:spcPct val="90000"/>
              </a:lnSpc>
              <a:spcBef>
                <a:spcPts val="1000"/>
              </a:spcBef>
              <a:spcAft>
                <a:spcPts val="0"/>
              </a:spcAft>
              <a:buSzPts val="3200"/>
              <a:buNone/>
            </a:pPr>
            <a:endParaRPr/>
          </a:p>
        </p:txBody>
      </p:sp>
      <p:pic>
        <p:nvPicPr>
          <p:cNvPr id="289" name="Google Shape;289;g2f4b472474a_1_88"/>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90" name="Google Shape;290;g2f4b472474a_1_88"/>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sp>
        <p:nvSpPr>
          <p:cNvPr id="291" name="Google Shape;291;g2f4b472474a_1_88"/>
          <p:cNvSpPr txBox="1"/>
          <p:nvPr/>
        </p:nvSpPr>
        <p:spPr>
          <a:xfrm>
            <a:off x="1672750" y="1586700"/>
            <a:ext cx="10325100" cy="1842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Char char="➔"/>
            </a:pPr>
            <a:r>
              <a:rPr lang="es-MX" sz="1600">
                <a:solidFill>
                  <a:schemeClr val="dk2"/>
                </a:solidFill>
              </a:rPr>
              <a:t>Duración: 1 Semana</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es-MX" sz="1600">
                <a:solidFill>
                  <a:schemeClr val="dk2"/>
                </a:solidFill>
              </a:rPr>
              <a:t>Evidencias: Documentación Scrum definida</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es-MX" sz="1600">
                <a:solidFill>
                  <a:schemeClr val="dk2"/>
                </a:solidFill>
              </a:rPr>
              <a:t>Descripción: Preparación y configuración de entorno de trabajo, junto a la obtención de las plantillas de documentación mencionadas como evidencias anteriormente.</a:t>
            </a:r>
            <a:endParaRPr sz="1600">
              <a:solidFill>
                <a:schemeClr val="dk2"/>
              </a:solidFill>
            </a:endParaRPr>
          </a:p>
          <a:p>
            <a:pPr marL="457200" lvl="0" indent="0" algn="l" rtl="0">
              <a:spcBef>
                <a:spcPts val="0"/>
              </a:spcBef>
              <a:spcAft>
                <a:spcPts val="0"/>
              </a:spcAft>
              <a:buNone/>
            </a:pPr>
            <a:endParaRPr sz="1600">
              <a:solidFill>
                <a:schemeClr val="dk2"/>
              </a:solidFill>
            </a:endParaRPr>
          </a:p>
        </p:txBody>
      </p:sp>
      <p:sp>
        <p:nvSpPr>
          <p:cNvPr id="292" name="Google Shape;292;g2f4b472474a_1_88"/>
          <p:cNvSpPr/>
          <p:nvPr/>
        </p:nvSpPr>
        <p:spPr>
          <a:xfrm>
            <a:off x="1833925" y="371220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Obtención de licencias</a:t>
            </a:r>
            <a:endParaRPr b="1"/>
          </a:p>
        </p:txBody>
      </p:sp>
      <p:sp>
        <p:nvSpPr>
          <p:cNvPr id="293" name="Google Shape;293;g2f4b472474a_1_88"/>
          <p:cNvSpPr/>
          <p:nvPr/>
        </p:nvSpPr>
        <p:spPr>
          <a:xfrm>
            <a:off x="4928175" y="3712200"/>
            <a:ext cx="2594100" cy="11127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Generación de Trello</a:t>
            </a:r>
            <a:endParaRPr b="1"/>
          </a:p>
        </p:txBody>
      </p:sp>
      <p:sp>
        <p:nvSpPr>
          <p:cNvPr id="294" name="Google Shape;294;g2f4b472474a_1_88"/>
          <p:cNvSpPr/>
          <p:nvPr/>
        </p:nvSpPr>
        <p:spPr>
          <a:xfrm>
            <a:off x="8022425" y="371220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Plantillas de documentación</a:t>
            </a:r>
            <a:endParaRPr b="1"/>
          </a:p>
        </p:txBody>
      </p:sp>
      <p:sp>
        <p:nvSpPr>
          <p:cNvPr id="295" name="Google Shape;295;g2f4b472474a_1_88"/>
          <p:cNvSpPr/>
          <p:nvPr/>
        </p:nvSpPr>
        <p:spPr>
          <a:xfrm>
            <a:off x="3300125" y="5167875"/>
            <a:ext cx="2594100" cy="11127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Reunión con interesados</a:t>
            </a:r>
            <a:endParaRPr b="1"/>
          </a:p>
        </p:txBody>
      </p:sp>
      <p:sp>
        <p:nvSpPr>
          <p:cNvPr id="296" name="Google Shape;296;g2f4b472474a_1_88"/>
          <p:cNvSpPr/>
          <p:nvPr/>
        </p:nvSpPr>
        <p:spPr>
          <a:xfrm>
            <a:off x="6580525" y="5167875"/>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Creación de entorno de trabajo</a:t>
            </a:r>
            <a:endParaRPr b="1"/>
          </a:p>
        </p:txBody>
      </p:sp>
      <p:sp>
        <p:nvSpPr>
          <p:cNvPr id="297" name="Google Shape;297;g2f4b472474a_1_88"/>
          <p:cNvSpPr txBox="1"/>
          <p:nvPr/>
        </p:nvSpPr>
        <p:spPr>
          <a:xfrm>
            <a:off x="5103800" y="3182300"/>
            <a:ext cx="24894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800" b="1">
                <a:solidFill>
                  <a:schemeClr val="dk2"/>
                </a:solidFill>
              </a:rPr>
              <a:t>Tareas relevantes</a:t>
            </a:r>
            <a:endParaRPr sz="1800" b="1">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f4b472474a_1_97"/>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4" name="Google Shape;304;g2f4b472474a_1_97"/>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05" name="Google Shape;305;g2f4b472474a_1_97"/>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1 - HERRAMIENTA BASE</a:t>
            </a:r>
            <a:endParaRPr/>
          </a:p>
          <a:p>
            <a:pPr marL="0" lvl="0" indent="0" algn="ctr" rtl="0">
              <a:lnSpc>
                <a:spcPct val="90000"/>
              </a:lnSpc>
              <a:spcBef>
                <a:spcPts val="1000"/>
              </a:spcBef>
              <a:spcAft>
                <a:spcPts val="0"/>
              </a:spcAft>
              <a:buSzPts val="3200"/>
              <a:buNone/>
            </a:pPr>
            <a:endParaRPr/>
          </a:p>
        </p:txBody>
      </p:sp>
      <p:pic>
        <p:nvPicPr>
          <p:cNvPr id="306" name="Google Shape;306;g2f4b472474a_1_97"/>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07" name="Google Shape;307;g2f4b472474a_1_97"/>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pic>
        <p:nvPicPr>
          <p:cNvPr id="308" name="Google Shape;308;g2f4b472474a_1_97"/>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09" name="Google Shape;309;g2f4b472474a_1_97"/>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sp>
        <p:nvSpPr>
          <p:cNvPr id="310" name="Google Shape;310;g2f4b472474a_1_97"/>
          <p:cNvSpPr txBox="1"/>
          <p:nvPr/>
        </p:nvSpPr>
        <p:spPr>
          <a:xfrm>
            <a:off x="1672750" y="1586700"/>
            <a:ext cx="10325100" cy="1842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Char char="➔"/>
            </a:pPr>
            <a:r>
              <a:rPr lang="es-MX" sz="1600">
                <a:solidFill>
                  <a:schemeClr val="dk2"/>
                </a:solidFill>
              </a:rPr>
              <a:t>Duración: 4 Semanas</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es-MX" sz="1600">
                <a:solidFill>
                  <a:schemeClr val="dk2"/>
                </a:solidFill>
              </a:rPr>
              <a:t>Evidencias: Documentación Scrum definida y avance del incremento.</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es-MX" sz="1600">
                <a:solidFill>
                  <a:schemeClr val="dk2"/>
                </a:solidFill>
              </a:rPr>
              <a:t>Descripción: Desarrollo de la versión inicial de la plataforma utilizando las historias de usuario para mantener la idea principal del cliente.</a:t>
            </a:r>
            <a:endParaRPr sz="1600">
              <a:solidFill>
                <a:schemeClr val="dk2"/>
              </a:solidFill>
            </a:endParaRPr>
          </a:p>
          <a:p>
            <a:pPr marL="457200" lvl="0" indent="0" algn="l" rtl="0">
              <a:spcBef>
                <a:spcPts val="0"/>
              </a:spcBef>
              <a:spcAft>
                <a:spcPts val="0"/>
              </a:spcAft>
              <a:buNone/>
            </a:pPr>
            <a:endParaRPr sz="1600">
              <a:solidFill>
                <a:schemeClr val="dk2"/>
              </a:solidFill>
            </a:endParaRPr>
          </a:p>
        </p:txBody>
      </p:sp>
      <p:sp>
        <p:nvSpPr>
          <p:cNvPr id="311" name="Google Shape;311;g2f4b472474a_1_97"/>
          <p:cNvSpPr/>
          <p:nvPr/>
        </p:nvSpPr>
        <p:spPr>
          <a:xfrm>
            <a:off x="1957200" y="390130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Atención RRHH</a:t>
            </a:r>
            <a:endParaRPr b="1"/>
          </a:p>
        </p:txBody>
      </p:sp>
      <p:sp>
        <p:nvSpPr>
          <p:cNvPr id="312" name="Google Shape;312;g2f4b472474a_1_97"/>
          <p:cNvSpPr/>
          <p:nvPr/>
        </p:nvSpPr>
        <p:spPr>
          <a:xfrm>
            <a:off x="5051450" y="3901300"/>
            <a:ext cx="2594100" cy="11127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Generación de informes</a:t>
            </a:r>
            <a:endParaRPr b="1"/>
          </a:p>
        </p:txBody>
      </p:sp>
      <p:sp>
        <p:nvSpPr>
          <p:cNvPr id="313" name="Google Shape;313;g2f4b472474a_1_97"/>
          <p:cNvSpPr/>
          <p:nvPr/>
        </p:nvSpPr>
        <p:spPr>
          <a:xfrm>
            <a:off x="8145700" y="390130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Evaluación de atención</a:t>
            </a:r>
            <a:endParaRPr b="1"/>
          </a:p>
        </p:txBody>
      </p:sp>
      <p:sp>
        <p:nvSpPr>
          <p:cNvPr id="314" name="Google Shape;314;g2f4b472474a_1_97"/>
          <p:cNvSpPr/>
          <p:nvPr/>
        </p:nvSpPr>
        <p:spPr>
          <a:xfrm>
            <a:off x="3423400" y="5356975"/>
            <a:ext cx="2594100" cy="11127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Gobernanza de datos</a:t>
            </a:r>
            <a:endParaRPr b="1"/>
          </a:p>
        </p:txBody>
      </p:sp>
      <p:sp>
        <p:nvSpPr>
          <p:cNvPr id="315" name="Google Shape;315;g2f4b472474a_1_97"/>
          <p:cNvSpPr/>
          <p:nvPr/>
        </p:nvSpPr>
        <p:spPr>
          <a:xfrm>
            <a:off x="6703800" y="5356975"/>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Atención de preguntas frequentes</a:t>
            </a:r>
            <a:endParaRPr b="1"/>
          </a:p>
        </p:txBody>
      </p:sp>
      <p:sp>
        <p:nvSpPr>
          <p:cNvPr id="316" name="Google Shape;316;g2f4b472474a_1_97"/>
          <p:cNvSpPr txBox="1"/>
          <p:nvPr/>
        </p:nvSpPr>
        <p:spPr>
          <a:xfrm>
            <a:off x="5103800" y="3270900"/>
            <a:ext cx="24894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800" b="1">
                <a:solidFill>
                  <a:schemeClr val="dk2"/>
                </a:solidFill>
              </a:rPr>
              <a:t>Historia de usuarios</a:t>
            </a:r>
            <a:endParaRPr sz="1800" b="1">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f4b472474a_1_106"/>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3" name="Google Shape;323;g2f4b472474a_1_106"/>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24" name="Google Shape;324;g2f4b472474a_1_106"/>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2 - MEJORA DE HERRAMIENTA </a:t>
            </a:r>
            <a:endParaRPr/>
          </a:p>
          <a:p>
            <a:pPr marL="0" lvl="0" indent="0" algn="ctr" rtl="0">
              <a:lnSpc>
                <a:spcPct val="90000"/>
              </a:lnSpc>
              <a:spcBef>
                <a:spcPts val="1000"/>
              </a:spcBef>
              <a:spcAft>
                <a:spcPts val="0"/>
              </a:spcAft>
              <a:buSzPts val="3200"/>
              <a:buNone/>
            </a:pPr>
            <a:endParaRPr/>
          </a:p>
        </p:txBody>
      </p:sp>
      <p:pic>
        <p:nvPicPr>
          <p:cNvPr id="325" name="Google Shape;325;g2f4b472474a_1_10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26" name="Google Shape;326;g2f4b472474a_1_10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pic>
        <p:nvPicPr>
          <p:cNvPr id="327" name="Google Shape;327;g2f4b472474a_1_10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28" name="Google Shape;328;g2f4b472474a_1_10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pic>
        <p:nvPicPr>
          <p:cNvPr id="329" name="Google Shape;329;g2f4b472474a_1_10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30" name="Google Shape;330;g2f4b472474a_1_10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sp>
        <p:nvSpPr>
          <p:cNvPr id="331" name="Google Shape;331;g2f4b472474a_1_106"/>
          <p:cNvSpPr txBox="1"/>
          <p:nvPr/>
        </p:nvSpPr>
        <p:spPr>
          <a:xfrm>
            <a:off x="1672750" y="1586700"/>
            <a:ext cx="10325100" cy="1842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Char char="➔"/>
            </a:pPr>
            <a:r>
              <a:rPr lang="es-MX" sz="1600">
                <a:solidFill>
                  <a:schemeClr val="dk2"/>
                </a:solidFill>
              </a:rPr>
              <a:t>Duración: 3 Semanas</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es-MX" sz="1600">
                <a:solidFill>
                  <a:schemeClr val="dk2"/>
                </a:solidFill>
              </a:rPr>
              <a:t>Evidencias: Documentación Scrum definida y avance del incremento</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es-MX" sz="1600">
                <a:solidFill>
                  <a:schemeClr val="dk2"/>
                </a:solidFill>
              </a:rPr>
              <a:t>Descripción: Mejora de la herramienta mediante nuevas funcionalidades.</a:t>
            </a:r>
            <a:endParaRPr sz="1600">
              <a:solidFill>
                <a:schemeClr val="dk2"/>
              </a:solidFill>
            </a:endParaRPr>
          </a:p>
          <a:p>
            <a:pPr marL="457200" lvl="0" indent="0" algn="l" rtl="0">
              <a:spcBef>
                <a:spcPts val="0"/>
              </a:spcBef>
              <a:spcAft>
                <a:spcPts val="0"/>
              </a:spcAft>
              <a:buNone/>
            </a:pPr>
            <a:endParaRPr sz="1600">
              <a:solidFill>
                <a:schemeClr val="dk2"/>
              </a:solidFill>
            </a:endParaRPr>
          </a:p>
        </p:txBody>
      </p:sp>
      <p:sp>
        <p:nvSpPr>
          <p:cNvPr id="332" name="Google Shape;332;g2f4b472474a_1_106"/>
          <p:cNvSpPr/>
          <p:nvPr/>
        </p:nvSpPr>
        <p:spPr>
          <a:xfrm>
            <a:off x="2760900" y="4140052"/>
            <a:ext cx="3335100" cy="12492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Modificación de imágenes y archivos</a:t>
            </a:r>
            <a:endParaRPr b="1"/>
          </a:p>
        </p:txBody>
      </p:sp>
      <p:sp>
        <p:nvSpPr>
          <p:cNvPr id="333" name="Google Shape;333;g2f4b472474a_1_106"/>
          <p:cNvSpPr/>
          <p:nvPr/>
        </p:nvSpPr>
        <p:spPr>
          <a:xfrm>
            <a:off x="6885900" y="4140050"/>
            <a:ext cx="3335100" cy="12492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Implementación de conocimiento a IA</a:t>
            </a:r>
            <a:endParaRPr b="1"/>
          </a:p>
        </p:txBody>
      </p:sp>
      <p:sp>
        <p:nvSpPr>
          <p:cNvPr id="334" name="Google Shape;334;g2f4b472474a_1_106"/>
          <p:cNvSpPr txBox="1"/>
          <p:nvPr/>
        </p:nvSpPr>
        <p:spPr>
          <a:xfrm>
            <a:off x="5103800" y="3270900"/>
            <a:ext cx="24894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800" b="1">
                <a:solidFill>
                  <a:schemeClr val="dk2"/>
                </a:solidFill>
              </a:rPr>
              <a:t>Historia de usuarios</a:t>
            </a:r>
            <a:endParaRPr sz="1800" b="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2f4b472474a_1_0"/>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 name="Google Shape;105;g2f4b472474a_1_0"/>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106" name="Google Shape;106;g2f4b472474a_1_0"/>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TABLA DE CONTENIDOS</a:t>
            </a:r>
            <a:endParaRPr/>
          </a:p>
        </p:txBody>
      </p:sp>
      <p:pic>
        <p:nvPicPr>
          <p:cNvPr id="107" name="Google Shape;107;g2f4b472474a_1_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108" name="Google Shape;108;g2f4b472474a_1_0"/>
          <p:cNvSpPr txBox="1"/>
          <p:nvPr/>
        </p:nvSpPr>
        <p:spPr>
          <a:xfrm>
            <a:off x="1478700" y="875650"/>
            <a:ext cx="10582200" cy="58230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2"/>
              </a:buClr>
              <a:buSzPts val="1700"/>
              <a:buChar char="➔"/>
            </a:pPr>
            <a:r>
              <a:rPr lang="es-MX" sz="1700">
                <a:solidFill>
                  <a:schemeClr val="dk2"/>
                </a:solidFill>
              </a:rPr>
              <a:t>Contexto</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Problema</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Diagrama de proceso</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Necesidad</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Solución</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Arquitectura</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Herramientas</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Metodología</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Roles</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Evidencias</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Epicas</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Product Backlog</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Carta Gantt</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Sprints</a:t>
            </a:r>
            <a:endParaRPr sz="1700">
              <a:solidFill>
                <a:schemeClr val="dk2"/>
              </a:solidFill>
            </a:endParaRPr>
          </a:p>
          <a:p>
            <a:pPr marL="457200" lvl="0" indent="-336550" algn="l" rtl="0">
              <a:lnSpc>
                <a:spcPct val="150000"/>
              </a:lnSpc>
              <a:spcBef>
                <a:spcPts val="0"/>
              </a:spcBef>
              <a:spcAft>
                <a:spcPts val="0"/>
              </a:spcAft>
              <a:buClr>
                <a:schemeClr val="dk2"/>
              </a:buClr>
              <a:buSzPts val="1700"/>
              <a:buChar char="➔"/>
            </a:pPr>
            <a:r>
              <a:rPr lang="es-MX" sz="1700">
                <a:solidFill>
                  <a:schemeClr val="dk2"/>
                </a:solidFill>
              </a:rPr>
              <a:t>Conclusiones</a:t>
            </a:r>
            <a:endParaRPr sz="17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2f4b472474a_1_115"/>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1" name="Google Shape;341;g2f4b472474a_1_115"/>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42" name="Google Shape;342;g2f4b472474a_1_115"/>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3 - PREPARACIÓN E IMPLEMENTACIÓN </a:t>
            </a:r>
            <a:endParaRPr/>
          </a:p>
          <a:p>
            <a:pPr marL="0" lvl="0" indent="0" algn="ctr" rtl="0">
              <a:lnSpc>
                <a:spcPct val="90000"/>
              </a:lnSpc>
              <a:spcBef>
                <a:spcPts val="1000"/>
              </a:spcBef>
              <a:spcAft>
                <a:spcPts val="0"/>
              </a:spcAft>
              <a:buSzPts val="3200"/>
              <a:buNone/>
            </a:pPr>
            <a:endParaRPr/>
          </a:p>
        </p:txBody>
      </p:sp>
      <p:pic>
        <p:nvPicPr>
          <p:cNvPr id="343" name="Google Shape;343;g2f4b472474a_1_115"/>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44" name="Google Shape;344;g2f4b472474a_1_115"/>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pic>
        <p:nvPicPr>
          <p:cNvPr id="345" name="Google Shape;345;g2f4b472474a_1_115"/>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46" name="Google Shape;346;g2f4b472474a_1_115"/>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pic>
        <p:nvPicPr>
          <p:cNvPr id="347" name="Google Shape;347;g2f4b472474a_1_115"/>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48" name="Google Shape;348;g2f4b472474a_1_115"/>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sp>
        <p:nvSpPr>
          <p:cNvPr id="349" name="Google Shape;349;g2f4b472474a_1_115"/>
          <p:cNvSpPr txBox="1"/>
          <p:nvPr/>
        </p:nvSpPr>
        <p:spPr>
          <a:xfrm>
            <a:off x="1686550" y="1586700"/>
            <a:ext cx="10325100" cy="1842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Char char="➔"/>
            </a:pPr>
            <a:r>
              <a:rPr lang="es-MX" sz="1600">
                <a:solidFill>
                  <a:schemeClr val="dk2"/>
                </a:solidFill>
              </a:rPr>
              <a:t>Duración: 4 Semanas</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es-MX" sz="1600">
                <a:solidFill>
                  <a:schemeClr val="dk2"/>
                </a:solidFill>
              </a:rPr>
              <a:t>Evidencias: Documentación Scrum definida y entrega del incremento.</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es-MX" sz="1600">
                <a:solidFill>
                  <a:schemeClr val="dk2"/>
                </a:solidFill>
              </a:rPr>
              <a:t>Descripción: Preparación y configuración de la herramienta en el entorno de trabajo y capacitación para el uso de esta.</a:t>
            </a:r>
            <a:endParaRPr sz="1600">
              <a:solidFill>
                <a:schemeClr val="dk2"/>
              </a:solidFill>
            </a:endParaRPr>
          </a:p>
          <a:p>
            <a:pPr marL="457200" lvl="0" indent="0" algn="l" rtl="0">
              <a:spcBef>
                <a:spcPts val="0"/>
              </a:spcBef>
              <a:spcAft>
                <a:spcPts val="0"/>
              </a:spcAft>
              <a:buNone/>
            </a:pPr>
            <a:endParaRPr sz="1600">
              <a:solidFill>
                <a:schemeClr val="dk2"/>
              </a:solidFill>
            </a:endParaRPr>
          </a:p>
        </p:txBody>
      </p:sp>
      <p:sp>
        <p:nvSpPr>
          <p:cNvPr id="350" name="Google Shape;350;g2f4b472474a_1_115"/>
          <p:cNvSpPr txBox="1"/>
          <p:nvPr/>
        </p:nvSpPr>
        <p:spPr>
          <a:xfrm>
            <a:off x="5604400" y="3429000"/>
            <a:ext cx="24894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800" b="1">
                <a:solidFill>
                  <a:schemeClr val="dk2"/>
                </a:solidFill>
              </a:rPr>
              <a:t>Historia de usuarios</a:t>
            </a:r>
            <a:endParaRPr sz="1800" b="1">
              <a:solidFill>
                <a:schemeClr val="dk2"/>
              </a:solidFill>
            </a:endParaRPr>
          </a:p>
        </p:txBody>
      </p:sp>
      <p:sp>
        <p:nvSpPr>
          <p:cNvPr id="351" name="Google Shape;351;g2f4b472474a_1_115"/>
          <p:cNvSpPr/>
          <p:nvPr/>
        </p:nvSpPr>
        <p:spPr>
          <a:xfrm>
            <a:off x="2760900" y="4140052"/>
            <a:ext cx="3335100" cy="12492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Capacitación en la herramienta</a:t>
            </a:r>
            <a:endParaRPr b="1"/>
          </a:p>
        </p:txBody>
      </p:sp>
      <p:sp>
        <p:nvSpPr>
          <p:cNvPr id="352" name="Google Shape;352;g2f4b472474a_1_115"/>
          <p:cNvSpPr/>
          <p:nvPr/>
        </p:nvSpPr>
        <p:spPr>
          <a:xfrm>
            <a:off x="6885900" y="4140050"/>
            <a:ext cx="3335100" cy="12492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b="1"/>
              <a:t>Despliegue de solución</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f4b472474a_1_124"/>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9" name="Google Shape;359;g2f4b472474a_1_124"/>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60" name="Google Shape;360;g2f4b472474a_1_124"/>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CONCLUSIONES </a:t>
            </a:r>
            <a:endParaRPr/>
          </a:p>
          <a:p>
            <a:pPr marL="0" lvl="0" indent="0" algn="ctr" rtl="0">
              <a:lnSpc>
                <a:spcPct val="90000"/>
              </a:lnSpc>
              <a:spcBef>
                <a:spcPts val="1000"/>
              </a:spcBef>
              <a:spcAft>
                <a:spcPts val="0"/>
              </a:spcAft>
              <a:buSzPts val="3200"/>
              <a:buNone/>
            </a:pPr>
            <a:endParaRPr/>
          </a:p>
        </p:txBody>
      </p:sp>
      <p:pic>
        <p:nvPicPr>
          <p:cNvPr id="361" name="Google Shape;361;g2f4b472474a_1_124"/>
          <p:cNvPicPr preferRelativeResize="0"/>
          <p:nvPr/>
        </p:nvPicPr>
        <p:blipFill rotWithShape="1">
          <a:blip r:embed="rId4">
            <a:alphaModFix/>
          </a:blip>
          <a:srcRect/>
          <a:stretch/>
        </p:blipFill>
        <p:spPr>
          <a:xfrm>
            <a:off x="3304947" y="1123478"/>
            <a:ext cx="427431" cy="427431"/>
          </a:xfrm>
          <a:prstGeom prst="rect">
            <a:avLst/>
          </a:prstGeom>
          <a:noFill/>
          <a:ln>
            <a:noFill/>
          </a:ln>
        </p:spPr>
      </p:pic>
      <p:sp>
        <p:nvSpPr>
          <p:cNvPr id="362" name="Google Shape;362;g2f4b472474a_1_124"/>
          <p:cNvSpPr/>
          <p:nvPr/>
        </p:nvSpPr>
        <p:spPr>
          <a:xfrm>
            <a:off x="2521084" y="986276"/>
            <a:ext cx="1800000" cy="1800000"/>
          </a:xfrm>
          <a:prstGeom prst="ellipse">
            <a:avLst/>
          </a:prstGeom>
          <a:blipFill rotWithShape="1">
            <a:blip r:embed="rId5">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3" name="Google Shape;363;g2f4b472474a_1_124"/>
          <p:cNvSpPr/>
          <p:nvPr/>
        </p:nvSpPr>
        <p:spPr>
          <a:xfrm>
            <a:off x="8878900" y="986276"/>
            <a:ext cx="1800000" cy="1800000"/>
          </a:xfrm>
          <a:prstGeom prst="ellipse">
            <a:avLst/>
          </a:prstGeom>
          <a:blipFill rotWithShape="1">
            <a:blip r:embed="rId6">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g2f4b472474a_1_124"/>
          <p:cNvSpPr/>
          <p:nvPr/>
        </p:nvSpPr>
        <p:spPr>
          <a:xfrm>
            <a:off x="5780858" y="986276"/>
            <a:ext cx="1800000" cy="1800000"/>
          </a:xfrm>
          <a:prstGeom prst="ellipse">
            <a:avLst/>
          </a:prstGeom>
          <a:blipFill rotWithShape="1">
            <a:blip r:embed="rId7">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g2f4b472474a_1_124"/>
          <p:cNvSpPr txBox="1"/>
          <p:nvPr/>
        </p:nvSpPr>
        <p:spPr>
          <a:xfrm>
            <a:off x="8471017" y="2824104"/>
            <a:ext cx="2869500" cy="3063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MX" sz="1300" b="1" i="0" u="none" strike="noStrike" cap="none">
                <a:solidFill>
                  <a:srgbClr val="000000"/>
                </a:solidFill>
                <a:latin typeface="Arial"/>
                <a:ea typeface="Arial"/>
                <a:cs typeface="Arial"/>
                <a:sym typeface="Arial"/>
              </a:rPr>
              <a:t>Nicolás Cañas Arriagada</a:t>
            </a:r>
            <a:endParaRPr sz="13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000" b="1"/>
          </a:p>
          <a:p>
            <a:pPr marL="0" lvl="0" indent="0" algn="just" rtl="0">
              <a:spcBef>
                <a:spcPts val="0"/>
              </a:spcBef>
              <a:spcAft>
                <a:spcPts val="0"/>
              </a:spcAft>
              <a:buClr>
                <a:schemeClr val="dk1"/>
              </a:buClr>
              <a:buFont typeface="Arial"/>
              <a:buNone/>
            </a:pPr>
            <a:r>
              <a:rPr lang="es-MX" sz="1600">
                <a:solidFill>
                  <a:schemeClr val="dk1"/>
                </a:solidFill>
              </a:rPr>
              <a:t>“Al aceptar el desafío de trabajar con una empresa real, demostramos que la combinación de nuestros conocimientos puede generar soluciones efectivas y sólidas, sino también mejorando nuestras competencias en gestión de proyectos  ”</a:t>
            </a:r>
            <a:endParaRPr sz="2000"/>
          </a:p>
          <a:p>
            <a:pPr marL="0" marR="0" lvl="0" indent="0" algn="just" rtl="0">
              <a:lnSpc>
                <a:spcPct val="100000"/>
              </a:lnSpc>
              <a:spcBef>
                <a:spcPts val="0"/>
              </a:spcBef>
              <a:spcAft>
                <a:spcPts val="0"/>
              </a:spcAft>
              <a:buNone/>
            </a:pPr>
            <a:endParaRPr sz="1000" b="1" i="0" u="none" strike="noStrike" cap="none">
              <a:solidFill>
                <a:srgbClr val="000000"/>
              </a:solidFill>
              <a:latin typeface="Arial"/>
              <a:ea typeface="Arial"/>
              <a:cs typeface="Arial"/>
              <a:sym typeface="Arial"/>
            </a:endParaRPr>
          </a:p>
        </p:txBody>
      </p:sp>
      <p:sp>
        <p:nvSpPr>
          <p:cNvPr id="366" name="Google Shape;366;g2f4b472474a_1_124"/>
          <p:cNvSpPr txBox="1"/>
          <p:nvPr/>
        </p:nvSpPr>
        <p:spPr>
          <a:xfrm>
            <a:off x="2061035" y="2832432"/>
            <a:ext cx="2915400" cy="315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MX" sz="1300" b="1" i="0" u="none" strike="noStrike" cap="none">
                <a:solidFill>
                  <a:srgbClr val="000000"/>
                </a:solidFill>
                <a:latin typeface="Arial"/>
                <a:ea typeface="Arial"/>
                <a:cs typeface="Arial"/>
                <a:sym typeface="Arial"/>
              </a:rPr>
              <a:t>Felipe Fernández Morel</a:t>
            </a:r>
            <a:endParaRPr sz="13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000" b="1"/>
          </a:p>
          <a:p>
            <a:pPr marL="0" marR="0" lvl="0" indent="0" algn="just" rtl="0">
              <a:lnSpc>
                <a:spcPct val="100000"/>
              </a:lnSpc>
              <a:spcBef>
                <a:spcPts val="0"/>
              </a:spcBef>
              <a:spcAft>
                <a:spcPts val="0"/>
              </a:spcAft>
              <a:buNone/>
            </a:pPr>
            <a:r>
              <a:rPr lang="es-MX" sz="1600"/>
              <a:t>“Considero que la solución propuesta es bastante innovadora, aprovechando las herramientas existentes. Ayudándonos a potenciar nuestras competencias como la integración de plataformas y gestión de proyectos mientras aceptamos el desafío de trabajar con una empresa real y conocida.”</a:t>
            </a:r>
            <a:endParaRPr sz="1600" b="1" i="0" u="none" strike="noStrike" cap="none">
              <a:solidFill>
                <a:srgbClr val="000000"/>
              </a:solidFill>
              <a:latin typeface="Arial"/>
              <a:ea typeface="Arial"/>
              <a:cs typeface="Arial"/>
              <a:sym typeface="Arial"/>
            </a:endParaRPr>
          </a:p>
        </p:txBody>
      </p:sp>
      <p:sp>
        <p:nvSpPr>
          <p:cNvPr id="367" name="Google Shape;367;g2f4b472474a_1_124"/>
          <p:cNvSpPr txBox="1"/>
          <p:nvPr/>
        </p:nvSpPr>
        <p:spPr>
          <a:xfrm>
            <a:off x="5278696" y="2830297"/>
            <a:ext cx="2994000" cy="404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MX" sz="1300" b="1" i="0" u="none" strike="noStrike" cap="none">
                <a:solidFill>
                  <a:srgbClr val="000000"/>
                </a:solidFill>
                <a:latin typeface="Arial"/>
                <a:ea typeface="Arial"/>
                <a:cs typeface="Arial"/>
                <a:sym typeface="Arial"/>
              </a:rPr>
              <a:t>Marcelo Contreras Gonz</a:t>
            </a:r>
            <a:r>
              <a:rPr lang="es-MX" sz="1300" b="1"/>
              <a:t>á</a:t>
            </a:r>
            <a:r>
              <a:rPr lang="es-MX" sz="1300" b="1" i="0" u="none" strike="noStrike" cap="none">
                <a:solidFill>
                  <a:srgbClr val="000000"/>
                </a:solidFill>
                <a:latin typeface="Arial"/>
                <a:ea typeface="Arial"/>
                <a:cs typeface="Arial"/>
                <a:sym typeface="Arial"/>
              </a:rPr>
              <a:t>lez</a:t>
            </a:r>
            <a:endParaRPr sz="13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000" b="1"/>
          </a:p>
          <a:p>
            <a:pPr marL="0" lvl="0" indent="0" algn="just" rtl="0">
              <a:spcBef>
                <a:spcPts val="0"/>
              </a:spcBef>
              <a:spcAft>
                <a:spcPts val="0"/>
              </a:spcAft>
              <a:buClr>
                <a:schemeClr val="dk1"/>
              </a:buClr>
              <a:buFont typeface="Arial"/>
              <a:buNone/>
            </a:pPr>
            <a:r>
              <a:rPr lang="es-MX" sz="1600">
                <a:solidFill>
                  <a:schemeClr val="dk1"/>
                </a:solidFill>
              </a:rPr>
              <a:t>“Nuestra solución destaca en la integración de diversas plataformas, permitiéndonos abordar un problema significativo para la empresa de manera eficiente. Este proyecto demuestra que la combinación de conocimientos en integración y gestión de tecnologías puede resultar en soluciones robustas y efectivas, sin necesidad de recurrir a desarrollos complejos o costosos.”</a:t>
            </a:r>
            <a:endParaRPr sz="1600"/>
          </a:p>
          <a:p>
            <a:pPr marL="0" marR="0" lvl="0" indent="0" algn="just" rtl="0">
              <a:lnSpc>
                <a:spcPct val="100000"/>
              </a:lnSpc>
              <a:spcBef>
                <a:spcPts val="0"/>
              </a:spcBef>
              <a:spcAft>
                <a:spcPts val="0"/>
              </a:spcAft>
              <a:buNone/>
            </a:pPr>
            <a:endParaRPr sz="1000" b="1"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1"/>
          <p:cNvSpPr/>
          <p:nvPr/>
        </p:nvSpPr>
        <p:spPr>
          <a:xfrm>
            <a:off x="7006000" y="1621599"/>
            <a:ext cx="5190900" cy="4419277"/>
          </a:xfrm>
          <a:prstGeom prst="rect">
            <a:avLst/>
          </a:prstGeom>
          <a:solidFill>
            <a:srgbClr val="FFB7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
          <p:cNvSpPr txBox="1"/>
          <p:nvPr/>
        </p:nvSpPr>
        <p:spPr>
          <a:xfrm>
            <a:off x="7678275" y="1966809"/>
            <a:ext cx="44196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MX" sz="2400" b="1" i="0" u="none" strike="noStrike" cap="none">
                <a:solidFill>
                  <a:srgbClr val="000000"/>
                </a:solidFill>
                <a:latin typeface="Arial"/>
                <a:ea typeface="Arial"/>
                <a:cs typeface="Arial"/>
                <a:sym typeface="Arial"/>
              </a:rPr>
              <a:t>ChatBotVerisure: Asistente Virtual para Atención  Colaboradores</a:t>
            </a:r>
            <a:endParaRPr sz="2400" b="1" i="0" u="none" strike="noStrike" cap="none">
              <a:solidFill>
                <a:srgbClr val="000000"/>
              </a:solidFill>
              <a:latin typeface="Arial"/>
              <a:ea typeface="Arial"/>
              <a:cs typeface="Arial"/>
              <a:sym typeface="Arial"/>
            </a:endParaRPr>
          </a:p>
        </p:txBody>
      </p:sp>
      <p:sp>
        <p:nvSpPr>
          <p:cNvPr id="375" name="Google Shape;375;p1"/>
          <p:cNvSpPr/>
          <p:nvPr/>
        </p:nvSpPr>
        <p:spPr>
          <a:xfrm>
            <a:off x="7293950" y="2409450"/>
            <a:ext cx="322800" cy="315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
          <p:cNvSpPr/>
          <p:nvPr/>
        </p:nvSpPr>
        <p:spPr>
          <a:xfrm>
            <a:off x="7358650" y="3712375"/>
            <a:ext cx="4602300" cy="20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7" name="Google Shape;377;p1"/>
          <p:cNvPicPr preferRelativeResize="0"/>
          <p:nvPr/>
        </p:nvPicPr>
        <p:blipFill rotWithShape="1">
          <a:blip r:embed="rId4">
            <a:alphaModFix/>
          </a:blip>
          <a:srcRect/>
          <a:stretch/>
        </p:blipFill>
        <p:spPr>
          <a:xfrm>
            <a:off x="8143447" y="3879101"/>
            <a:ext cx="3032705" cy="1944150"/>
          </a:xfrm>
          <a:prstGeom prst="rect">
            <a:avLst/>
          </a:prstGeom>
          <a:noFill/>
          <a:ln>
            <a:noFill/>
          </a:ln>
        </p:spPr>
      </p:pic>
      <p:pic>
        <p:nvPicPr>
          <p:cNvPr id="378" name="Google Shape;378;p1"/>
          <p:cNvPicPr preferRelativeResize="0"/>
          <p:nvPr/>
        </p:nvPicPr>
        <p:blipFill rotWithShape="1">
          <a:blip r:embed="rId5">
            <a:alphaModFix/>
          </a:blip>
          <a:srcRect/>
          <a:stretch/>
        </p:blipFill>
        <p:spPr>
          <a:xfrm>
            <a:off x="632451" y="605386"/>
            <a:ext cx="5044449" cy="10162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f4b472474a_1_17"/>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 name="Google Shape;115;g2f4b472474a_1_17"/>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116" name="Google Shape;116;g2f4b472474a_1_17"/>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CONTEXTO</a:t>
            </a:r>
            <a:endParaRPr/>
          </a:p>
          <a:p>
            <a:pPr marL="0" lvl="0" indent="0" algn="ctr" rtl="0">
              <a:lnSpc>
                <a:spcPct val="90000"/>
              </a:lnSpc>
              <a:spcBef>
                <a:spcPts val="1000"/>
              </a:spcBef>
              <a:spcAft>
                <a:spcPts val="0"/>
              </a:spcAft>
              <a:buSzPts val="3200"/>
              <a:buNone/>
            </a:pPr>
            <a:endParaRPr/>
          </a:p>
        </p:txBody>
      </p:sp>
      <p:pic>
        <p:nvPicPr>
          <p:cNvPr id="117" name="Google Shape;117;g2f4b472474a_1_17"/>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118" name="Google Shape;118;g2f4b472474a_1_17"/>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sp>
        <p:nvSpPr>
          <p:cNvPr id="119" name="Google Shape;119;g2f4b472474a_1_17"/>
          <p:cNvSpPr/>
          <p:nvPr/>
        </p:nvSpPr>
        <p:spPr>
          <a:xfrm>
            <a:off x="1680000" y="1253875"/>
            <a:ext cx="9811500" cy="2673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s-MX" sz="1600">
                <a:solidFill>
                  <a:schemeClr val="dk1"/>
                </a:solidFill>
              </a:rPr>
              <a:t>Verisure es un proveedor líder de sistemas de alarma monitoreados profesionalmente. Su modelo de negocios integra el desarrollo, el diseño y las ventas de productos con la instalación, el servicio y una solución de monitoreo profesional las 24 horas del día, los 7 días de la semana. Atienden familias y pequeñas empresas.</a:t>
            </a:r>
            <a:endParaRPr sz="1600">
              <a:solidFill>
                <a:schemeClr val="dk1"/>
              </a:solidFill>
            </a:endParaRPr>
          </a:p>
          <a:p>
            <a:pPr marL="0" marR="0" lvl="0" indent="0" algn="just" rtl="0">
              <a:lnSpc>
                <a:spcPct val="100000"/>
              </a:lnSpc>
              <a:spcBef>
                <a:spcPts val="0"/>
              </a:spcBef>
              <a:spcAft>
                <a:spcPts val="0"/>
              </a:spcAft>
              <a:buClr>
                <a:srgbClr val="000000"/>
              </a:buClr>
              <a:buSzPts val="1600"/>
              <a:buFont typeface="Arial"/>
              <a:buNone/>
            </a:pPr>
            <a:endParaRPr sz="1600">
              <a:solidFill>
                <a:schemeClr val="dk1"/>
              </a:solidFill>
            </a:endParaRPr>
          </a:p>
          <a:p>
            <a:pPr marL="0" marR="0" lvl="0" indent="0" algn="just" rtl="0">
              <a:lnSpc>
                <a:spcPct val="100000"/>
              </a:lnSpc>
              <a:spcBef>
                <a:spcPts val="0"/>
              </a:spcBef>
              <a:spcAft>
                <a:spcPts val="0"/>
              </a:spcAft>
              <a:buClr>
                <a:srgbClr val="000000"/>
              </a:buClr>
              <a:buSzPts val="1600"/>
              <a:buFont typeface="Arial"/>
              <a:buNone/>
            </a:pPr>
            <a:r>
              <a:rPr lang="es-MX" sz="1600">
                <a:solidFill>
                  <a:schemeClr val="dk1"/>
                </a:solidFill>
              </a:rPr>
              <a:t>Operan como Verisure en la mayoría de sus mercados y como Securitas Direct en España, Portugal y parcialmente en Suecia. En 2020, Arlo Europe pasó a formar parte de Verisure. Arlo es el proveedor en Europa de sistemas de cámaras de seguridad inteligentes.</a:t>
            </a:r>
            <a:endParaRPr sz="1600">
              <a:solidFill>
                <a:schemeClr val="dk1"/>
              </a:solidFill>
            </a:endParaRPr>
          </a:p>
          <a:p>
            <a:pPr marL="0" marR="0" lvl="0" indent="0" algn="just" rtl="0">
              <a:lnSpc>
                <a:spcPct val="100000"/>
              </a:lnSpc>
              <a:spcBef>
                <a:spcPts val="0"/>
              </a:spcBef>
              <a:spcAft>
                <a:spcPts val="0"/>
              </a:spcAft>
              <a:buClr>
                <a:srgbClr val="000000"/>
              </a:buClr>
              <a:buSzPts val="1600"/>
              <a:buFont typeface="Arial"/>
              <a:buNone/>
            </a:pPr>
            <a:endParaRPr sz="1600">
              <a:solidFill>
                <a:schemeClr val="dk1"/>
              </a:solidFill>
            </a:endParaRPr>
          </a:p>
          <a:p>
            <a:pPr marL="0" marR="0" lvl="0" indent="0" algn="just" rtl="0">
              <a:lnSpc>
                <a:spcPct val="100000"/>
              </a:lnSpc>
              <a:spcBef>
                <a:spcPts val="0"/>
              </a:spcBef>
              <a:spcAft>
                <a:spcPts val="0"/>
              </a:spcAft>
              <a:buClr>
                <a:srgbClr val="000000"/>
              </a:buClr>
              <a:buSzPts val="1600"/>
              <a:buFont typeface="Arial"/>
              <a:buNone/>
            </a:pPr>
            <a:r>
              <a:rPr lang="es-MX" sz="1600">
                <a:solidFill>
                  <a:schemeClr val="dk1"/>
                </a:solidFill>
              </a:rPr>
              <a:t>Cuentan con más de 35 años de conocimientos, experiencia e innovación, brindando tranquilidad.</a:t>
            </a:r>
            <a:endParaRPr sz="1600">
              <a:solidFill>
                <a:schemeClr val="dk1"/>
              </a:solidFill>
            </a:endParaRPr>
          </a:p>
        </p:txBody>
      </p:sp>
      <p:pic>
        <p:nvPicPr>
          <p:cNvPr id="120" name="Google Shape;120;g2f4b472474a_1_17"/>
          <p:cNvPicPr preferRelativeResize="0"/>
          <p:nvPr/>
        </p:nvPicPr>
        <p:blipFill>
          <a:blip r:embed="rId5">
            <a:alphaModFix/>
          </a:blip>
          <a:stretch>
            <a:fillRect/>
          </a:stretch>
        </p:blipFill>
        <p:spPr>
          <a:xfrm>
            <a:off x="2961400" y="3864225"/>
            <a:ext cx="6903060" cy="2625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
          <p:cNvSpPr txBox="1">
            <a:spLocks noGrp="1"/>
          </p:cNvSpPr>
          <p:nvPr>
            <p:ph type="body" idx="4294967295"/>
          </p:nvPr>
        </p:nvSpPr>
        <p:spPr>
          <a:xfrm>
            <a:off x="6510857" y="405838"/>
            <a:ext cx="4916774" cy="469681"/>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rgbClr val="000000"/>
              </a:buClr>
              <a:buSzPts val="3200"/>
              <a:buNone/>
            </a:pPr>
            <a:r>
              <a:rPr lang="es-MX" sz="3200" b="1"/>
              <a:t>PROBLEMÁTICA</a:t>
            </a:r>
            <a:endParaRPr/>
          </a:p>
        </p:txBody>
      </p:sp>
      <p:sp>
        <p:nvSpPr>
          <p:cNvPr id="126" name="Google Shape;126;p2"/>
          <p:cNvSpPr/>
          <p:nvPr/>
        </p:nvSpPr>
        <p:spPr>
          <a:xfrm>
            <a:off x="1192025" y="998405"/>
            <a:ext cx="5040600" cy="1323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chemeClr val="dk1"/>
                </a:solidFill>
                <a:latin typeface="Arial"/>
                <a:ea typeface="Arial"/>
                <a:cs typeface="Arial"/>
                <a:sym typeface="Arial"/>
              </a:rPr>
              <a:t>La problemática presentada por la empresa es el alto esfuerzo requerido para la atención de consultas frecuentes realizadas por los colaboradores, lo que lleva a una alta saturación y tiempo involucrado para responderlas una por una.</a:t>
            </a:r>
            <a:endParaRPr sz="1600" b="1" i="0" u="none" strike="noStrike" cap="none">
              <a:solidFill>
                <a:schemeClr val="dk1"/>
              </a:solidFill>
              <a:latin typeface="Arial"/>
              <a:ea typeface="Arial"/>
              <a:cs typeface="Arial"/>
              <a:sym typeface="Arial"/>
            </a:endParaRPr>
          </a:p>
        </p:txBody>
      </p:sp>
      <p:pic>
        <p:nvPicPr>
          <p:cNvPr id="127" name="Google Shape;127;p2"/>
          <p:cNvPicPr preferRelativeResize="0"/>
          <p:nvPr/>
        </p:nvPicPr>
        <p:blipFill rotWithShape="1">
          <a:blip r:embed="rId3">
            <a:alphaModFix/>
          </a:blip>
          <a:srcRect t="2085" r="7380"/>
          <a:stretch/>
        </p:blipFill>
        <p:spPr>
          <a:xfrm>
            <a:off x="1300075" y="2580825"/>
            <a:ext cx="4824425" cy="3400262"/>
          </a:xfrm>
          <a:prstGeom prst="rect">
            <a:avLst/>
          </a:prstGeom>
          <a:noFill/>
          <a:ln>
            <a:noFill/>
          </a:ln>
        </p:spPr>
      </p:pic>
      <p:pic>
        <p:nvPicPr>
          <p:cNvPr id="128" name="Google Shape;128;p2"/>
          <p:cNvPicPr preferRelativeResize="0"/>
          <p:nvPr/>
        </p:nvPicPr>
        <p:blipFill rotWithShape="1">
          <a:blip r:embed="rId4">
            <a:alphaModFix/>
          </a:blip>
          <a:srcRect/>
          <a:stretch/>
        </p:blipFill>
        <p:spPr>
          <a:xfrm>
            <a:off x="96800" y="183100"/>
            <a:ext cx="915300" cy="915300"/>
          </a:xfrm>
          <a:prstGeom prst="ellipse">
            <a:avLst/>
          </a:prstGeom>
          <a:noFill/>
          <a:ln>
            <a:noFill/>
          </a:ln>
        </p:spPr>
      </p:pic>
      <p:sp>
        <p:nvSpPr>
          <p:cNvPr id="129" name="Google Shape;129;p2"/>
          <p:cNvSpPr/>
          <p:nvPr/>
        </p:nvSpPr>
        <p:spPr>
          <a:xfrm>
            <a:off x="6272675" y="2674006"/>
            <a:ext cx="5852100" cy="3213900"/>
          </a:xfrm>
          <a:prstGeom prst="rect">
            <a:avLst/>
          </a:prstGeom>
          <a:noFill/>
          <a:ln>
            <a:noFill/>
          </a:ln>
        </p:spPr>
        <p:txBody>
          <a:bodyPr spcFirstLastPara="1" wrap="square" lIns="91425" tIns="45700" rIns="91425" bIns="45700" anchor="t" anchorCtr="0">
            <a:noAutofit/>
          </a:bodyPr>
          <a:lstStyle/>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La agilización de solución de dudas</a:t>
            </a:r>
            <a:r>
              <a:rPr lang="es-MX" sz="1600" b="0" i="0" u="none" strike="noStrike" cap="none">
                <a:solidFill>
                  <a:schemeClr val="dk1"/>
                </a:solidFill>
                <a:latin typeface="Arial"/>
                <a:ea typeface="Arial"/>
                <a:cs typeface="Arial"/>
                <a:sym typeface="Arial"/>
              </a:rPr>
              <a:t>: La organización y el manejo de las soluciones para las preguntas frecuentes son factores críticos que impactan significativamente en la eficiencia y la satisfacción del usuario.</a:t>
            </a:r>
            <a:endParaRPr sz="16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ExtraBold"/>
              <a:ea typeface="Open Sans ExtraBold"/>
              <a:cs typeface="Open Sans ExtraBold"/>
              <a:sym typeface="Open Sans ExtraBold"/>
            </a:endParaRPr>
          </a:p>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La destinación de tiempo de los equipos</a:t>
            </a:r>
            <a:r>
              <a:rPr lang="es-MX" sz="1600" b="0" i="0" u="none" strike="noStrike" cap="none">
                <a:solidFill>
                  <a:schemeClr val="dk1"/>
                </a:solidFill>
                <a:latin typeface="Arial"/>
                <a:ea typeface="Arial"/>
                <a:cs typeface="Arial"/>
                <a:sym typeface="Arial"/>
              </a:rPr>
              <a:t>: Afecta la asignación de tiempo de los equipos de trabajo, no permitiéndoles enfocarse en tareas más importantes o de alta prioridad.</a:t>
            </a:r>
            <a:endParaRPr sz="1400" b="0" i="0" u="none" strike="noStrike" cap="none">
              <a:solidFill>
                <a:srgbClr val="000000"/>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ExtraBold"/>
              <a:ea typeface="Open Sans ExtraBold"/>
              <a:cs typeface="Open Sans ExtraBold"/>
              <a:sym typeface="Open Sans ExtraBold"/>
            </a:endParaRPr>
          </a:p>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Los tiempos de respuesta</a:t>
            </a:r>
            <a:r>
              <a:rPr lang="es-MX" sz="1600" b="0" i="0" u="none" strike="noStrike" cap="none">
                <a:solidFill>
                  <a:schemeClr val="dk1"/>
                </a:solidFill>
                <a:latin typeface="Arial"/>
                <a:ea typeface="Arial"/>
                <a:cs typeface="Arial"/>
                <a:sym typeface="Arial"/>
              </a:rPr>
              <a:t>: Perjudica el tiempo de espera de los colaboradores, causando extensas demoras en obtener una respuesta a problemas sencillos.</a:t>
            </a:r>
            <a:endParaRPr sz="16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s-MX" sz="2400" b="0" i="0" u="none" strike="noStrike" cap="none">
                <a:solidFill>
                  <a:srgbClr val="000000"/>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130" name="Google Shape;130;p2"/>
          <p:cNvSpPr/>
          <p:nvPr/>
        </p:nvSpPr>
        <p:spPr>
          <a:xfrm>
            <a:off x="6353965" y="1849905"/>
            <a:ext cx="5689500" cy="544200"/>
          </a:xfrm>
          <a:prstGeom prst="roundRect">
            <a:avLst>
              <a:gd name="adj" fmla="val 16667"/>
            </a:avLst>
          </a:prstGeom>
          <a:gradFill>
            <a:gsLst>
              <a:gs pos="0">
                <a:srgbClr val="FFC647"/>
              </a:gs>
              <a:gs pos="50000">
                <a:srgbClr val="FFC600"/>
              </a:gs>
              <a:gs pos="100000">
                <a:srgbClr val="E3B400"/>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chemeClr val="dk1"/>
                </a:solidFill>
                <a:latin typeface="Verdana"/>
                <a:ea typeface="Verdana"/>
                <a:cs typeface="Verdana"/>
                <a:sym typeface="Verdana"/>
              </a:rPr>
              <a:t>Este problema impacta en:</a:t>
            </a:r>
            <a:endParaRPr sz="1600" b="1" i="0" u="none" strike="noStrike" cap="none">
              <a:solidFill>
                <a:schemeClr val="dk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f4b472474a_1_26"/>
          <p:cNvSpPr txBox="1">
            <a:spLocks noGrp="1"/>
          </p:cNvSpPr>
          <p:nvPr>
            <p:ph type="body" idx="1"/>
          </p:nvPr>
        </p:nvSpPr>
        <p:spPr>
          <a:xfrm>
            <a:off x="4981373" y="405850"/>
            <a:ext cx="64461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DIAGRAMA DE PROCESO</a:t>
            </a:r>
            <a:endParaRPr/>
          </a:p>
        </p:txBody>
      </p:sp>
      <p:pic>
        <p:nvPicPr>
          <p:cNvPr id="137" name="Google Shape;137;g2f4b472474a_1_26"/>
          <p:cNvPicPr preferRelativeResize="0"/>
          <p:nvPr/>
        </p:nvPicPr>
        <p:blipFill rotWithShape="1">
          <a:blip r:embed="rId3">
            <a:alphaModFix/>
          </a:blip>
          <a:srcRect/>
          <a:stretch/>
        </p:blipFill>
        <p:spPr>
          <a:xfrm>
            <a:off x="96800" y="183100"/>
            <a:ext cx="915300" cy="915300"/>
          </a:xfrm>
          <a:prstGeom prst="ellipse">
            <a:avLst/>
          </a:prstGeom>
          <a:noFill/>
          <a:ln>
            <a:noFill/>
          </a:ln>
        </p:spPr>
      </p:pic>
      <p:pic>
        <p:nvPicPr>
          <p:cNvPr id="138" name="Google Shape;138;g2f4b472474a_1_26"/>
          <p:cNvPicPr preferRelativeResize="0"/>
          <p:nvPr/>
        </p:nvPicPr>
        <p:blipFill>
          <a:blip r:embed="rId4">
            <a:alphaModFix/>
          </a:blip>
          <a:stretch>
            <a:fillRect/>
          </a:stretch>
        </p:blipFill>
        <p:spPr>
          <a:xfrm>
            <a:off x="1883273" y="1016527"/>
            <a:ext cx="9777785" cy="49909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ea716ab73c_0_7"/>
          <p:cNvSpPr txBox="1">
            <a:spLocks noGrp="1"/>
          </p:cNvSpPr>
          <p:nvPr>
            <p:ph type="body" idx="4294967295"/>
          </p:nvPr>
        </p:nvSpPr>
        <p:spPr>
          <a:xfrm>
            <a:off x="6510857" y="405838"/>
            <a:ext cx="49167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rgbClr val="000000"/>
              </a:buClr>
              <a:buSzPts val="3200"/>
              <a:buNone/>
            </a:pPr>
            <a:r>
              <a:rPr lang="es-MX" sz="3200" b="1"/>
              <a:t>NECESIDAD</a:t>
            </a:r>
            <a:endParaRPr/>
          </a:p>
        </p:txBody>
      </p:sp>
      <p:sp>
        <p:nvSpPr>
          <p:cNvPr id="144" name="Google Shape;144;g2ea716ab73c_0_7"/>
          <p:cNvSpPr/>
          <p:nvPr/>
        </p:nvSpPr>
        <p:spPr>
          <a:xfrm>
            <a:off x="1244825" y="1364059"/>
            <a:ext cx="4769700" cy="954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MX" sz="1600" b="0" i="0" u="none" strike="noStrike" cap="none">
                <a:solidFill>
                  <a:schemeClr val="dk1"/>
                </a:solidFill>
                <a:latin typeface="Arial"/>
                <a:ea typeface="Arial"/>
                <a:cs typeface="Arial"/>
                <a:sym typeface="Arial"/>
              </a:rPr>
              <a:t>Verisure necesita una herramienta flexible, escalable e innovadora que permita personalizar la atención de sus </a:t>
            </a:r>
            <a:r>
              <a:rPr lang="es-MX" sz="1600">
                <a:solidFill>
                  <a:schemeClr val="dk1"/>
                </a:solidFill>
              </a:rPr>
              <a:t>colaboradores</a:t>
            </a:r>
            <a:r>
              <a:rPr lang="es-MX" sz="1600" b="0" i="0" u="none" strike="noStrike" cap="none">
                <a:solidFill>
                  <a:schemeClr val="dk1"/>
                </a:solidFill>
                <a:latin typeface="Arial"/>
                <a:ea typeface="Arial"/>
                <a:cs typeface="Arial"/>
                <a:sym typeface="Arial"/>
              </a:rPr>
              <a:t>.</a:t>
            </a:r>
            <a:endParaRPr sz="1600" b="0" i="0" u="none" strike="noStrike" cap="none">
              <a:solidFill>
                <a:schemeClr val="dk1"/>
              </a:solidFill>
              <a:latin typeface="Arial"/>
              <a:ea typeface="Arial"/>
              <a:cs typeface="Arial"/>
              <a:sym typeface="Arial"/>
            </a:endParaRPr>
          </a:p>
        </p:txBody>
      </p:sp>
      <p:pic>
        <p:nvPicPr>
          <p:cNvPr id="145" name="Google Shape;145;g2ea716ab73c_0_7"/>
          <p:cNvPicPr preferRelativeResize="0"/>
          <p:nvPr/>
        </p:nvPicPr>
        <p:blipFill rotWithShape="1">
          <a:blip r:embed="rId3">
            <a:alphaModFix/>
          </a:blip>
          <a:srcRect/>
          <a:stretch/>
        </p:blipFill>
        <p:spPr>
          <a:xfrm>
            <a:off x="1382600" y="2586151"/>
            <a:ext cx="4818413" cy="3213899"/>
          </a:xfrm>
          <a:prstGeom prst="rect">
            <a:avLst/>
          </a:prstGeom>
          <a:noFill/>
          <a:ln>
            <a:noFill/>
          </a:ln>
        </p:spPr>
      </p:pic>
      <p:pic>
        <p:nvPicPr>
          <p:cNvPr id="146" name="Google Shape;146;g2ea716ab73c_0_7"/>
          <p:cNvPicPr preferRelativeResize="0"/>
          <p:nvPr/>
        </p:nvPicPr>
        <p:blipFill rotWithShape="1">
          <a:blip r:embed="rId4">
            <a:alphaModFix/>
          </a:blip>
          <a:srcRect/>
          <a:stretch/>
        </p:blipFill>
        <p:spPr>
          <a:xfrm>
            <a:off x="96800" y="183100"/>
            <a:ext cx="915300" cy="915300"/>
          </a:xfrm>
          <a:prstGeom prst="ellipse">
            <a:avLst/>
          </a:prstGeom>
          <a:noFill/>
          <a:ln>
            <a:noFill/>
          </a:ln>
        </p:spPr>
      </p:pic>
      <p:sp>
        <p:nvSpPr>
          <p:cNvPr id="147" name="Google Shape;147;g2ea716ab73c_0_7"/>
          <p:cNvSpPr/>
          <p:nvPr/>
        </p:nvSpPr>
        <p:spPr>
          <a:xfrm>
            <a:off x="6201025" y="2504900"/>
            <a:ext cx="5852100" cy="3213900"/>
          </a:xfrm>
          <a:prstGeom prst="rect">
            <a:avLst/>
          </a:prstGeom>
          <a:noFill/>
          <a:ln>
            <a:noFill/>
          </a:ln>
        </p:spPr>
        <p:txBody>
          <a:bodyPr spcFirstLastPara="1" wrap="square" lIns="91425" tIns="45700" rIns="91425" bIns="45700" anchor="t" anchorCtr="0">
            <a:noAutofit/>
          </a:bodyPr>
          <a:lstStyle/>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Resolver preguntas frecuentes</a:t>
            </a:r>
            <a:r>
              <a:rPr lang="es-MX" sz="1600" b="0" i="0" u="none" strike="noStrike" cap="none">
                <a:solidFill>
                  <a:schemeClr val="dk1"/>
                </a:solidFill>
                <a:latin typeface="Arial"/>
                <a:ea typeface="Arial"/>
                <a:cs typeface="Arial"/>
                <a:sym typeface="Arial"/>
              </a:rPr>
              <a:t>: Se presenta la necesidad de resolver dudas simples y recurrentes de los colaboradores.</a:t>
            </a:r>
            <a:endParaRPr sz="16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ExtraBold"/>
              <a:ea typeface="Open Sans ExtraBold"/>
              <a:cs typeface="Open Sans ExtraBold"/>
              <a:sym typeface="Open Sans ExtraBold"/>
            </a:endParaRPr>
          </a:p>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Autoatención de colaboradores</a:t>
            </a:r>
            <a:r>
              <a:rPr lang="es-MX" sz="1600" b="0" i="0" u="none" strike="noStrike" cap="none">
                <a:solidFill>
                  <a:schemeClr val="dk1"/>
                </a:solidFill>
                <a:latin typeface="Arial"/>
                <a:ea typeface="Arial"/>
                <a:cs typeface="Arial"/>
                <a:sym typeface="Arial"/>
              </a:rPr>
              <a:t>: Es necesario que los colaboradores puedan 'auto atenderse' de alguna manera, para reducir la necesidad de intervención humana.</a:t>
            </a:r>
            <a:endParaRPr sz="1400" b="0" i="0" u="none" strike="noStrike" cap="none">
              <a:solidFill>
                <a:srgbClr val="000000"/>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ExtraBold"/>
              <a:ea typeface="Open Sans ExtraBold"/>
              <a:cs typeface="Open Sans ExtraBold"/>
              <a:sym typeface="Open Sans ExtraBold"/>
            </a:endParaRPr>
          </a:p>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Automatizada, eficiente y actualizable</a:t>
            </a:r>
            <a:r>
              <a:rPr lang="es-MX" sz="1600" b="0" i="0" u="none" strike="noStrike" cap="none">
                <a:solidFill>
                  <a:schemeClr val="dk1"/>
                </a:solidFill>
                <a:latin typeface="Arial"/>
                <a:ea typeface="Arial"/>
                <a:cs typeface="Arial"/>
                <a:sym typeface="Arial"/>
              </a:rPr>
              <a:t>: Es necesario que sea algo automatizado, con tiempos de respuesta eficientes y soluciones eficaces, además de ser actualizable a lo largo del tiempo.</a:t>
            </a:r>
            <a:endParaRPr sz="16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s-MX" sz="2400" b="0" i="0" u="none" strike="noStrike" cap="none">
                <a:solidFill>
                  <a:srgbClr val="000000"/>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148" name="Google Shape;148;g2ea716ab73c_0_7"/>
          <p:cNvSpPr/>
          <p:nvPr/>
        </p:nvSpPr>
        <p:spPr>
          <a:xfrm>
            <a:off x="6282315" y="1568954"/>
            <a:ext cx="5689500" cy="544200"/>
          </a:xfrm>
          <a:prstGeom prst="roundRect">
            <a:avLst>
              <a:gd name="adj" fmla="val 16667"/>
            </a:avLst>
          </a:prstGeom>
          <a:gradFill>
            <a:gsLst>
              <a:gs pos="0">
                <a:srgbClr val="FFC647"/>
              </a:gs>
              <a:gs pos="50000">
                <a:srgbClr val="FFC600"/>
              </a:gs>
              <a:gs pos="100000">
                <a:srgbClr val="E3B400"/>
              </a:gs>
            </a:gsLst>
            <a:lin ang="5400012"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chemeClr val="dk1"/>
                </a:solidFill>
                <a:latin typeface="Verdana"/>
                <a:ea typeface="Verdana"/>
                <a:cs typeface="Verdana"/>
                <a:sym typeface="Verdana"/>
              </a:rPr>
              <a:t>Necesidades específicas</a:t>
            </a:r>
            <a:endParaRPr sz="1600" b="1" i="0" u="none" strike="noStrike" cap="none">
              <a:solidFill>
                <a:schemeClr val="dk1"/>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ea716ab73c_0_25"/>
          <p:cNvSpPr txBox="1">
            <a:spLocks noGrp="1"/>
          </p:cNvSpPr>
          <p:nvPr>
            <p:ph type="body" idx="1"/>
          </p:nvPr>
        </p:nvSpPr>
        <p:spPr>
          <a:xfrm>
            <a:off x="6510857" y="405838"/>
            <a:ext cx="49167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 SOLUCIÓN</a:t>
            </a:r>
            <a:endParaRPr/>
          </a:p>
        </p:txBody>
      </p:sp>
      <p:pic>
        <p:nvPicPr>
          <p:cNvPr id="155" name="Google Shape;155;g2ea716ab73c_0_25"/>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156" name="Google Shape;156;g2ea716ab73c_0_25"/>
          <p:cNvSpPr txBox="1"/>
          <p:nvPr/>
        </p:nvSpPr>
        <p:spPr>
          <a:xfrm>
            <a:off x="1682625" y="976694"/>
            <a:ext cx="10226400" cy="1077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1600" b="1" i="0" u="none" strike="noStrike" cap="none" dirty="0">
                <a:solidFill>
                  <a:srgbClr val="000000"/>
                </a:solidFill>
                <a:latin typeface="Arial"/>
                <a:ea typeface="Arial"/>
                <a:cs typeface="Arial"/>
                <a:sym typeface="Arial"/>
              </a:rPr>
              <a:t>Empatizamos</a:t>
            </a:r>
            <a:r>
              <a:rPr lang="es-MX" sz="1600" b="0" i="0" u="none" strike="noStrike" cap="none" dirty="0">
                <a:solidFill>
                  <a:srgbClr val="000000"/>
                </a:solidFill>
                <a:latin typeface="Arial"/>
                <a:ea typeface="Arial"/>
                <a:cs typeface="Arial"/>
                <a:sym typeface="Arial"/>
              </a:rPr>
              <a:t> con nuestro cliente </a:t>
            </a:r>
            <a:r>
              <a:rPr lang="es-MX" sz="1600" b="1" i="0" u="none" strike="noStrike" cap="none" dirty="0" err="1">
                <a:solidFill>
                  <a:srgbClr val="000000"/>
                </a:solidFill>
                <a:latin typeface="Arial"/>
                <a:ea typeface="Arial"/>
                <a:cs typeface="Arial"/>
                <a:sym typeface="Arial"/>
              </a:rPr>
              <a:t>Verisure</a:t>
            </a:r>
            <a:r>
              <a:rPr lang="es-MX" sz="1600" b="0" i="0" u="none" strike="noStrike" cap="none" dirty="0">
                <a:solidFill>
                  <a:srgbClr val="000000"/>
                </a:solidFill>
                <a:latin typeface="Arial"/>
                <a:ea typeface="Arial"/>
                <a:cs typeface="Arial"/>
                <a:sym typeface="Arial"/>
              </a:rPr>
              <a:t>, y proponemos una solución intuitiva, fácil de usar, </a:t>
            </a:r>
            <a:r>
              <a:rPr lang="es-MX" sz="1600" b="0" i="0" u="none" strike="noStrike" cap="none" dirty="0" err="1">
                <a:solidFill>
                  <a:srgbClr val="000000"/>
                </a:solidFill>
                <a:latin typeface="Arial"/>
                <a:ea typeface="Arial"/>
                <a:cs typeface="Arial"/>
                <a:sym typeface="Arial"/>
              </a:rPr>
              <a:t>escalable,con</a:t>
            </a:r>
            <a:r>
              <a:rPr lang="es-MX" sz="1600" b="0" i="0" u="none" strike="noStrike" cap="none" dirty="0">
                <a:solidFill>
                  <a:srgbClr val="000000"/>
                </a:solidFill>
                <a:latin typeface="Arial"/>
                <a:ea typeface="Arial"/>
                <a:cs typeface="Arial"/>
                <a:sym typeface="Arial"/>
              </a:rPr>
              <a:t> técnicas modernas de IA, y que permite apalancar los recursos que ya posee (suite MS Office 365 empresarial). Considerando, además, el alto nivel de adaptación por parte de sus colaboradores, sin necesidad de tener que instalar o aprender a usar otras plataformas extras a las que ya maneja.</a:t>
            </a:r>
            <a:endParaRPr sz="1600" dirty="0"/>
          </a:p>
        </p:txBody>
      </p:sp>
      <p:pic>
        <p:nvPicPr>
          <p:cNvPr id="157" name="Google Shape;157;g2ea716ab73c_0_25"/>
          <p:cNvPicPr preferRelativeResize="0"/>
          <p:nvPr/>
        </p:nvPicPr>
        <p:blipFill>
          <a:blip r:embed="rId4">
            <a:alphaModFix/>
          </a:blip>
          <a:stretch>
            <a:fillRect/>
          </a:stretch>
        </p:blipFill>
        <p:spPr>
          <a:xfrm>
            <a:off x="1859975" y="2155050"/>
            <a:ext cx="8560125" cy="449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g2f70f6ad720_1_6"/>
          <p:cNvPicPr preferRelativeResize="0"/>
          <p:nvPr/>
        </p:nvPicPr>
        <p:blipFill rotWithShape="1">
          <a:blip r:embed="rId3">
            <a:alphaModFix/>
          </a:blip>
          <a:srcRect/>
          <a:stretch/>
        </p:blipFill>
        <p:spPr>
          <a:xfrm>
            <a:off x="2018216" y="963665"/>
            <a:ext cx="9409325" cy="5292726"/>
          </a:xfrm>
          <a:prstGeom prst="rect">
            <a:avLst/>
          </a:prstGeom>
          <a:noFill/>
          <a:ln>
            <a:noFill/>
          </a:ln>
        </p:spPr>
      </p:pic>
      <p:sp>
        <p:nvSpPr>
          <p:cNvPr id="164" name="Google Shape;164;g2f70f6ad720_1_6"/>
          <p:cNvSpPr txBox="1">
            <a:spLocks noGrp="1"/>
          </p:cNvSpPr>
          <p:nvPr>
            <p:ph type="body" idx="1"/>
          </p:nvPr>
        </p:nvSpPr>
        <p:spPr>
          <a:xfrm>
            <a:off x="6510857" y="405838"/>
            <a:ext cx="49167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ARQUITECTURA</a:t>
            </a:r>
            <a:endParaRPr/>
          </a:p>
        </p:txBody>
      </p:sp>
      <p:pic>
        <p:nvPicPr>
          <p:cNvPr id="165" name="Google Shape;165;g2f70f6ad720_1_6"/>
          <p:cNvPicPr preferRelativeResize="0"/>
          <p:nvPr/>
        </p:nvPicPr>
        <p:blipFill rotWithShape="1">
          <a:blip r:embed="rId4">
            <a:alphaModFix/>
          </a:blip>
          <a:srcRect/>
          <a:stretch/>
        </p:blipFill>
        <p:spPr>
          <a:xfrm>
            <a:off x="96800" y="183100"/>
            <a:ext cx="915300" cy="9153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f4b472474a_1_144"/>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 name="Google Shape;172;g2f4b472474a_1_144"/>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173" name="Google Shape;173;g2f4b472474a_1_144"/>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HERRAMIENTAS</a:t>
            </a:r>
            <a:endParaRPr/>
          </a:p>
          <a:p>
            <a:pPr marL="0" lvl="0" indent="0" algn="ctr" rtl="0">
              <a:lnSpc>
                <a:spcPct val="90000"/>
              </a:lnSpc>
              <a:spcBef>
                <a:spcPts val="1000"/>
              </a:spcBef>
              <a:spcAft>
                <a:spcPts val="0"/>
              </a:spcAft>
              <a:buSzPts val="3200"/>
              <a:buNone/>
            </a:pPr>
            <a:endParaRPr/>
          </a:p>
        </p:txBody>
      </p:sp>
      <p:pic>
        <p:nvPicPr>
          <p:cNvPr id="174" name="Google Shape;174;g2f4b472474a_1_14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175" name="Google Shape;175;g2f4b472474a_1_14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a:p>
        </p:txBody>
      </p:sp>
      <p:pic>
        <p:nvPicPr>
          <p:cNvPr id="176" name="Google Shape;176;g2f4b472474a_1_144"/>
          <p:cNvPicPr preferRelativeResize="0"/>
          <p:nvPr/>
        </p:nvPicPr>
        <p:blipFill>
          <a:blip r:embed="rId5">
            <a:alphaModFix/>
          </a:blip>
          <a:stretch>
            <a:fillRect/>
          </a:stretch>
        </p:blipFill>
        <p:spPr>
          <a:xfrm>
            <a:off x="2200375" y="1826902"/>
            <a:ext cx="2600325" cy="2857500"/>
          </a:xfrm>
          <a:prstGeom prst="rect">
            <a:avLst/>
          </a:prstGeom>
          <a:noFill/>
          <a:ln>
            <a:noFill/>
          </a:ln>
        </p:spPr>
      </p:pic>
      <p:pic>
        <p:nvPicPr>
          <p:cNvPr id="177" name="Google Shape;177;g2f4b472474a_1_144"/>
          <p:cNvPicPr preferRelativeResize="0"/>
          <p:nvPr/>
        </p:nvPicPr>
        <p:blipFill>
          <a:blip r:embed="rId6">
            <a:alphaModFix/>
          </a:blip>
          <a:stretch>
            <a:fillRect/>
          </a:stretch>
        </p:blipFill>
        <p:spPr>
          <a:xfrm>
            <a:off x="5609800" y="1826900"/>
            <a:ext cx="2600325" cy="2857500"/>
          </a:xfrm>
          <a:prstGeom prst="rect">
            <a:avLst/>
          </a:prstGeom>
          <a:noFill/>
          <a:ln>
            <a:noFill/>
          </a:ln>
        </p:spPr>
      </p:pic>
      <p:pic>
        <p:nvPicPr>
          <p:cNvPr id="178" name="Google Shape;178;g2f4b472474a_1_144"/>
          <p:cNvPicPr preferRelativeResize="0"/>
          <p:nvPr/>
        </p:nvPicPr>
        <p:blipFill>
          <a:blip r:embed="rId7">
            <a:alphaModFix/>
          </a:blip>
          <a:stretch>
            <a:fillRect/>
          </a:stretch>
        </p:blipFill>
        <p:spPr>
          <a:xfrm>
            <a:off x="9019225" y="1761600"/>
            <a:ext cx="2720476" cy="2922798"/>
          </a:xfrm>
          <a:prstGeom prst="rect">
            <a:avLst/>
          </a:prstGeom>
          <a:noFill/>
          <a:ln>
            <a:noFill/>
          </a:ln>
        </p:spPr>
      </p:pic>
      <p:sp>
        <p:nvSpPr>
          <p:cNvPr id="179" name="Google Shape;179;g2f4b472474a_1_144"/>
          <p:cNvSpPr txBox="1"/>
          <p:nvPr/>
        </p:nvSpPr>
        <p:spPr>
          <a:xfrm>
            <a:off x="2094450" y="4869325"/>
            <a:ext cx="2600400" cy="54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sz="2400">
                <a:solidFill>
                  <a:schemeClr val="dk2"/>
                </a:solidFill>
              </a:rPr>
              <a:t>Microsoft 365</a:t>
            </a:r>
            <a:endParaRPr sz="2400">
              <a:solidFill>
                <a:schemeClr val="dk2"/>
              </a:solidFill>
            </a:endParaRPr>
          </a:p>
        </p:txBody>
      </p:sp>
      <p:sp>
        <p:nvSpPr>
          <p:cNvPr id="180" name="Google Shape;180;g2f4b472474a_1_144"/>
          <p:cNvSpPr txBox="1"/>
          <p:nvPr/>
        </p:nvSpPr>
        <p:spPr>
          <a:xfrm>
            <a:off x="5609763" y="4869325"/>
            <a:ext cx="2600400" cy="54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sz="2400">
                <a:solidFill>
                  <a:schemeClr val="dk2"/>
                </a:solidFill>
              </a:rPr>
              <a:t>Copilot Studio</a:t>
            </a:r>
            <a:endParaRPr sz="2400">
              <a:solidFill>
                <a:schemeClr val="dk2"/>
              </a:solidFill>
            </a:endParaRPr>
          </a:p>
        </p:txBody>
      </p:sp>
      <p:sp>
        <p:nvSpPr>
          <p:cNvPr id="181" name="Google Shape;181;g2f4b472474a_1_144"/>
          <p:cNvSpPr txBox="1"/>
          <p:nvPr/>
        </p:nvSpPr>
        <p:spPr>
          <a:xfrm>
            <a:off x="8827300" y="4869325"/>
            <a:ext cx="2600400" cy="54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sz="2400">
                <a:solidFill>
                  <a:schemeClr val="dk2"/>
                </a:solidFill>
              </a:rPr>
              <a:t>Power Automate</a:t>
            </a:r>
            <a:endParaRPr sz="24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1038</Words>
  <Application>Microsoft Office PowerPoint</Application>
  <PresentationFormat>Panorámica</PresentationFormat>
  <Paragraphs>198</Paragraphs>
  <Slides>23</Slides>
  <Notes>23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Verdana</vt:lpstr>
      <vt:lpstr>Arial</vt:lpstr>
      <vt:lpstr>Calibri</vt:lpstr>
      <vt:lpstr>Open Sans ExtraBold</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Daniela Osorio C.</dc:creator>
  <cp:lastModifiedBy>FELIPE EDUARDO FERNANDEZ MOREL</cp:lastModifiedBy>
  <cp:revision>1</cp:revision>
  <dcterms:created xsi:type="dcterms:W3CDTF">2024-05-10T15:42:08Z</dcterms:created>
  <dcterms:modified xsi:type="dcterms:W3CDTF">2024-09-01T22:14:36Z</dcterms:modified>
</cp:coreProperties>
</file>